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62"/>
  </p:notesMasterIdLst>
  <p:sldIdLst>
    <p:sldId id="314" r:id="rId5"/>
    <p:sldId id="315" r:id="rId6"/>
    <p:sldId id="316" r:id="rId7"/>
    <p:sldId id="317" r:id="rId8"/>
    <p:sldId id="319" r:id="rId9"/>
    <p:sldId id="320" r:id="rId10"/>
    <p:sldId id="369" r:id="rId11"/>
    <p:sldId id="371"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72"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0" r:id="rId50"/>
    <p:sldId id="361" r:id="rId51"/>
    <p:sldId id="362" r:id="rId52"/>
    <p:sldId id="364" r:id="rId53"/>
    <p:sldId id="365" r:id="rId54"/>
    <p:sldId id="375" r:id="rId55"/>
    <p:sldId id="376" r:id="rId56"/>
    <p:sldId id="377" r:id="rId57"/>
    <p:sldId id="366" r:id="rId58"/>
    <p:sldId id="381" r:id="rId59"/>
    <p:sldId id="382" r:id="rId60"/>
    <p:sldId id="383" r:id="rId6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ECFF"/>
    <a:srgbClr val="99CC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871" autoAdjust="0"/>
  </p:normalViewPr>
  <p:slideViewPr>
    <p:cSldViewPr>
      <p:cViewPr>
        <p:scale>
          <a:sx n="54" d="100"/>
          <a:sy n="54" d="100"/>
        </p:scale>
        <p:origin x="-1614" y="-72"/>
      </p:cViewPr>
      <p:guideLst>
        <p:guide orient="horz" pos="2160"/>
        <p:guide pos="2880"/>
      </p:guideLst>
    </p:cSldViewPr>
  </p:slideViewPr>
  <p:notesTextViewPr>
    <p:cViewPr>
      <p:scale>
        <a:sx n="1" d="1"/>
        <a:sy n="1" d="1"/>
      </p:scale>
      <p:origin x="0" y="0"/>
    </p:cViewPr>
  </p:notesTextViewPr>
  <p:sorterViewPr>
    <p:cViewPr>
      <p:scale>
        <a:sx n="100" d="100"/>
        <a:sy n="100" d="100"/>
      </p:scale>
      <p:origin x="0" y="-326"/>
    </p:cViewPr>
  </p:sorterViewPr>
  <p:notesViewPr>
    <p:cSldViewPr>
      <p:cViewPr varScale="1">
        <p:scale>
          <a:sx n="70" d="100"/>
          <a:sy n="70" d="100"/>
        </p:scale>
        <p:origin x="-276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C84FCEB-4835-496A-ABED-ADCF51D1FEB2}" type="datetimeFigureOut">
              <a:rPr lang="en-GB" smtClean="0"/>
              <a:t>10/01/2019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14D9380-8D49-4B3C-8BDB-A87349A1BEE6}" type="slidenum">
              <a:rPr lang="en-GB" smtClean="0"/>
              <a:t>‹#›</a:t>
            </a:fld>
            <a:endParaRPr lang="en-GB"/>
          </a:p>
        </p:txBody>
      </p:sp>
    </p:spTree>
    <p:extLst>
      <p:ext uri="{BB962C8B-B14F-4D97-AF65-F5344CB8AC3E}">
        <p14:creationId xmlns:p14="http://schemas.microsoft.com/office/powerpoint/2010/main" val="68281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mailto:nurses@nos.org.uk"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All about osteoporosis</a:t>
            </a:r>
          </a:p>
          <a:p>
            <a:pPr defTabSz="914400" eaLnBrk="1" hangingPunct="1"/>
            <a:endParaRPr lang="en-GB" b="1" dirty="0" smtClean="0">
              <a:latin typeface="Arial" pitchFamily="34" charset="0"/>
            </a:endParaRPr>
          </a:p>
          <a:p>
            <a:pPr defTabSz="914400" eaLnBrk="1" hangingPunct="1"/>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This presentation aims to tell you </a:t>
            </a:r>
            <a:r>
              <a:rPr lang="en-GB" b="1" dirty="0" smtClean="0">
                <a:latin typeface="Arial" pitchFamily="34" charset="0"/>
              </a:rPr>
              <a:t>all about osteoporosis</a:t>
            </a:r>
            <a:r>
              <a:rPr lang="en-GB" dirty="0" smtClean="0">
                <a:latin typeface="Arial" pitchFamily="34" charset="0"/>
              </a:rPr>
              <a:t>.  </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It will address the key subject areas of bone health, fragile bones and fractures.</a:t>
            </a: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1</a:t>
            </a:fld>
            <a:endParaRPr lang="en-GB"/>
          </a:p>
        </p:txBody>
      </p:sp>
    </p:spTree>
    <p:extLst>
      <p:ext uri="{BB962C8B-B14F-4D97-AF65-F5344CB8AC3E}">
        <p14:creationId xmlns:p14="http://schemas.microsoft.com/office/powerpoint/2010/main" val="3149861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b="1" dirty="0" smtClean="0">
                <a:latin typeface="Arial" pitchFamily="34" charset="0"/>
              </a:rPr>
              <a:t>Less common types of osteoporosis</a:t>
            </a:r>
          </a:p>
          <a:p>
            <a:pPr eaLnBrk="1" hangingPunct="1"/>
            <a:endParaRPr lang="en-GB" b="1" dirty="0" smtClean="0">
              <a:latin typeface="Arial" pitchFamily="34" charset="0"/>
            </a:endParaRPr>
          </a:p>
          <a:p>
            <a:pPr eaLnBrk="1" hangingPunct="1"/>
            <a:endParaRPr lang="en-GB" dirty="0" smtClean="0">
              <a:latin typeface="Arial" pitchFamily="34" charset="0"/>
            </a:endParaRPr>
          </a:p>
          <a:p>
            <a:pPr eaLnBrk="1" hangingPunct="1"/>
            <a:r>
              <a:rPr lang="en-GB" dirty="0" smtClean="0">
                <a:latin typeface="Arial" pitchFamily="34" charset="0"/>
              </a:rPr>
              <a:t>There are some less common forms of osteoporosis.  </a:t>
            </a:r>
          </a:p>
          <a:p>
            <a:pPr eaLnBrk="1" hangingPunct="1"/>
            <a:endParaRPr lang="en-GB" dirty="0" smtClean="0">
              <a:latin typeface="Arial" pitchFamily="34" charset="0"/>
            </a:endParaRPr>
          </a:p>
          <a:p>
            <a:pPr marL="171450" indent="-171450" eaLnBrk="1" hangingPunct="1">
              <a:buFont typeface="Arial" pitchFamily="34" charset="0"/>
              <a:buChar char="•"/>
            </a:pPr>
            <a:r>
              <a:rPr lang="en-GB" b="1" dirty="0" smtClean="0">
                <a:latin typeface="Arial" pitchFamily="34" charset="0"/>
              </a:rPr>
              <a:t>Osteoporosis in children .  </a:t>
            </a:r>
            <a:r>
              <a:rPr lang="en-GB" dirty="0" smtClean="0">
                <a:latin typeface="Arial" pitchFamily="34" charset="0"/>
              </a:rPr>
              <a:t>Idiopathic juvenile osteoporosis (IJO) is an unusual condition in young people where broken bones occur spontaneously without an apparent underlying condition.</a:t>
            </a:r>
          </a:p>
          <a:p>
            <a:pPr marL="0" indent="0" eaLnBrk="1" hangingPunct="1">
              <a:buFont typeface="Arial" pitchFamily="34" charset="0"/>
              <a:buNone/>
            </a:pPr>
            <a:endParaRPr lang="en-GB" dirty="0" smtClean="0">
              <a:latin typeface="Arial" pitchFamily="34" charset="0"/>
            </a:endParaRPr>
          </a:p>
          <a:p>
            <a:pPr marL="171450" indent="-171450" eaLnBrk="1" hangingPunct="1">
              <a:buFont typeface="Arial" pitchFamily="34" charset="0"/>
              <a:buChar char="•"/>
            </a:pPr>
            <a:r>
              <a:rPr lang="en-GB" dirty="0" smtClean="0">
                <a:latin typeface="Arial" pitchFamily="34" charset="0"/>
              </a:rPr>
              <a:t>Sometimes osteoporosis occurs in children because of other factors such as taking corticosteroid medicines; the brittle bone disease (</a:t>
            </a:r>
            <a:r>
              <a:rPr lang="en-GB" dirty="0" err="1" smtClean="0">
                <a:latin typeface="Arial" pitchFamily="34" charset="0"/>
              </a:rPr>
              <a:t>osteogenesis</a:t>
            </a:r>
            <a:r>
              <a:rPr lang="en-GB" dirty="0" smtClean="0">
                <a:latin typeface="Arial" pitchFamily="34" charset="0"/>
              </a:rPr>
              <a:t> </a:t>
            </a:r>
            <a:r>
              <a:rPr lang="en-GB" dirty="0" err="1" smtClean="0">
                <a:latin typeface="Arial" pitchFamily="34" charset="0"/>
              </a:rPr>
              <a:t>imperfecta</a:t>
            </a:r>
            <a:r>
              <a:rPr lang="en-GB" dirty="0" smtClean="0">
                <a:latin typeface="Arial" pitchFamily="34" charset="0"/>
              </a:rPr>
              <a:t>) or because a child has another medical condition resulting in immobility.</a:t>
            </a:r>
          </a:p>
          <a:p>
            <a:pPr marL="0" indent="0" eaLnBrk="1" hangingPunct="1">
              <a:buFont typeface="Arial" pitchFamily="34" charset="0"/>
              <a:buNone/>
            </a:pPr>
            <a:endParaRPr lang="en-GB" dirty="0" smtClean="0">
              <a:latin typeface="Arial" pitchFamily="34" charset="0"/>
            </a:endParaRPr>
          </a:p>
          <a:p>
            <a:pPr marL="0" indent="0" eaLnBrk="1" hangingPunct="1">
              <a:buFont typeface="Arial" pitchFamily="34" charset="0"/>
              <a:buNone/>
            </a:pPr>
            <a:endParaRPr lang="en-GB" dirty="0" smtClean="0">
              <a:latin typeface="Arial" pitchFamily="34" charset="0"/>
            </a:endParaRPr>
          </a:p>
          <a:p>
            <a:pPr marL="0" indent="0" eaLnBrk="1" hangingPunct="1">
              <a:buFont typeface="Arial" pitchFamily="34" charset="0"/>
              <a:buNone/>
            </a:pPr>
            <a:endParaRPr lang="en-GB" dirty="0" smtClean="0">
              <a:latin typeface="Arial" pitchFamily="34" charset="0"/>
            </a:endParaRPr>
          </a:p>
          <a:p>
            <a:pPr marL="171450" indent="-171450" eaLnBrk="1" hangingPunct="1">
              <a:buFont typeface="Arial" pitchFamily="34" charset="0"/>
              <a:buChar char="•"/>
            </a:pPr>
            <a:r>
              <a:rPr lang="en-GB" dirty="0" smtClean="0"/>
              <a:t>‘</a:t>
            </a:r>
            <a:r>
              <a:rPr lang="en-GB" b="1" dirty="0" smtClean="0">
                <a:latin typeface="Arial" pitchFamily="34" charset="0"/>
              </a:rPr>
              <a:t>Osteoporosis associated with pregnancy</a:t>
            </a:r>
            <a:r>
              <a:rPr lang="en-GB" dirty="0" smtClean="0"/>
              <a:t>’</a:t>
            </a:r>
            <a:r>
              <a:rPr lang="en-GB" dirty="0" smtClean="0">
                <a:latin typeface="Arial" pitchFamily="34" charset="0"/>
              </a:rPr>
              <a:t> is a rare condition when bones break unexpectedly, usually in the spine or hip, during or after pregnancy</a:t>
            </a:r>
            <a:endParaRPr lang="en-GB" b="1" dirty="0" smtClean="0">
              <a:latin typeface="Arial" pitchFamily="34" charset="0"/>
            </a:endParaRPr>
          </a:p>
          <a:p>
            <a:pPr marL="171450" indent="-171450" eaLnBrk="1" hangingPunct="1">
              <a:buFont typeface="Arial" pitchFamily="34" charset="0"/>
              <a:buChar char="•"/>
            </a:pPr>
            <a:endParaRPr lang="en-GB" b="1" dirty="0" smtClean="0">
              <a:latin typeface="Arial" pitchFamily="34" charset="0"/>
            </a:endParaRPr>
          </a:p>
          <a:p>
            <a:pPr eaLnBrk="1" hangingPunct="1"/>
            <a:endParaRPr lang="en-GB" b="1" dirty="0" smtClean="0">
              <a:latin typeface="Arial" pitchFamily="34" charset="0"/>
            </a:endParaRPr>
          </a:p>
          <a:p>
            <a:pPr eaLnBrk="1" hangingPunct="1"/>
            <a:endParaRPr lang="en-GB" b="1" dirty="0" smtClean="0"/>
          </a:p>
          <a:p>
            <a:pPr eaLnBrk="1" hangingPunct="1"/>
            <a:endParaRPr lang="en-GB" b="1"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10</a:t>
            </a:fld>
            <a:endParaRPr lang="en-GB"/>
          </a:p>
        </p:txBody>
      </p:sp>
    </p:spTree>
    <p:extLst>
      <p:ext uri="{BB962C8B-B14F-4D97-AF65-F5344CB8AC3E}">
        <p14:creationId xmlns:p14="http://schemas.microsoft.com/office/powerpoint/2010/main" val="1851640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Common fracture sites</a:t>
            </a:r>
          </a:p>
          <a:p>
            <a:pPr defTabSz="914400" eaLnBrk="1" hangingPunct="1"/>
            <a:endParaRPr lang="en-GB" b="1" dirty="0" smtClean="0">
              <a:latin typeface="Arial" pitchFamily="34" charset="0"/>
            </a:endParaRPr>
          </a:p>
          <a:p>
            <a:pPr defTabSz="914400" eaLnBrk="1" hangingPunct="1"/>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The most frequent fractures linked with osteoporosis are of the </a:t>
            </a:r>
            <a:r>
              <a:rPr lang="en-GB" b="1" dirty="0" smtClean="0">
                <a:latin typeface="Arial" pitchFamily="34" charset="0"/>
              </a:rPr>
              <a:t>wrist and spine and hip</a:t>
            </a:r>
            <a:r>
              <a:rPr lang="en-GB" dirty="0" smtClean="0">
                <a:latin typeface="Arial" pitchFamily="34" charset="0"/>
              </a:rPr>
              <a:t> although probably most fractures in older people are at least in part related to osteoporosis</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Wrist fractures are not always disabling although they can be - especially for someone living alone</a:t>
            </a:r>
          </a:p>
          <a:p>
            <a:pPr marL="0" indent="0" defTabSz="914400" eaLnBrk="1" hangingPunct="1">
              <a:buFont typeface="Arial" pitchFamily="34" charset="0"/>
              <a:buNone/>
            </a:pPr>
            <a:r>
              <a:rPr lang="en-GB" dirty="0" smtClean="0">
                <a:latin typeface="Arial" pitchFamily="34" charset="0"/>
              </a:rPr>
              <a:t>  </a:t>
            </a:r>
          </a:p>
          <a:p>
            <a:pPr marL="171450" indent="-171450" defTabSz="914400" eaLnBrk="1" hangingPunct="1">
              <a:buFont typeface="Arial" pitchFamily="34" charset="0"/>
              <a:buChar char="•"/>
            </a:pPr>
            <a:r>
              <a:rPr lang="en-GB" dirty="0" smtClean="0">
                <a:latin typeface="Arial" pitchFamily="34" charset="0"/>
              </a:rPr>
              <a:t>Wrist fractures tend to occur at a younger age than hip or spine fractures and can be an early signal that an individual may have fragile bones</a:t>
            </a:r>
          </a:p>
          <a:p>
            <a:pPr marL="0" indent="0" defTabSz="914400" eaLnBrk="1" hangingPunct="1">
              <a:buFont typeface="Arial" pitchFamily="34" charset="0"/>
              <a:buNone/>
            </a:pPr>
            <a:r>
              <a:rPr lang="en-GB" dirty="0" smtClean="0">
                <a:latin typeface="Arial" pitchFamily="34" charset="0"/>
              </a:rPr>
              <a:t> </a:t>
            </a:r>
          </a:p>
          <a:p>
            <a:pPr marL="171450" indent="-171450" defTabSz="914400" eaLnBrk="1" hangingPunct="1">
              <a:buFont typeface="Arial" pitchFamily="34" charset="0"/>
              <a:buChar char="•"/>
            </a:pPr>
            <a:r>
              <a:rPr lang="en-GB" dirty="0" smtClean="0">
                <a:latin typeface="Arial" pitchFamily="34" charset="0"/>
              </a:rPr>
              <a:t>Vertebral compression fractures (as indicated by the red arrow) differ from other common </a:t>
            </a:r>
            <a:r>
              <a:rPr lang="en-GB" dirty="0" smtClean="0"/>
              <a:t>’</a:t>
            </a:r>
            <a:r>
              <a:rPr lang="en-GB" dirty="0" smtClean="0">
                <a:latin typeface="Arial" pitchFamily="34" charset="0"/>
              </a:rPr>
              <a:t>breaks</a:t>
            </a:r>
            <a:r>
              <a:rPr lang="en-GB" dirty="0" smtClean="0"/>
              <a:t>’</a:t>
            </a:r>
            <a:r>
              <a:rPr lang="en-GB" dirty="0" smtClean="0">
                <a:latin typeface="Arial" pitchFamily="34" charset="0"/>
              </a:rPr>
              <a:t> in the bone in that they are not usually a consequence of a fall and may occur following routine daily activities such as bending or lifting</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Affected vertebrae can become flattened, squashed down or wedge shaped </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Although fractures heal, the spinal bones do not return to their original shape</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It is these changes in vertebral shape that cause shortening of the trunk; loss of height and curvature of the spine</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Hip fractures commonly affect older people and severely reduce quality of life</a:t>
            </a:r>
          </a:p>
          <a:p>
            <a:pPr marL="171450" indent="-171450" defTabSz="914400" eaLnBrk="1" hangingPunct="1">
              <a:buFont typeface="Arial" pitchFamily="34" charset="0"/>
              <a:buChar char="•"/>
            </a:pPr>
            <a:endParaRPr lang="en-US" b="1"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11</a:t>
            </a:fld>
            <a:endParaRPr lang="en-GB"/>
          </a:p>
        </p:txBody>
      </p:sp>
    </p:spTree>
    <p:extLst>
      <p:ext uri="{BB962C8B-B14F-4D97-AF65-F5344CB8AC3E}">
        <p14:creationId xmlns:p14="http://schemas.microsoft.com/office/powerpoint/2010/main" val="218484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b="1" dirty="0" smtClean="0">
                <a:latin typeface="Arial" pitchFamily="34" charset="0"/>
              </a:rPr>
              <a:t>Effects of fragility fractures</a:t>
            </a:r>
          </a:p>
          <a:p>
            <a:pPr eaLnBrk="1" hangingPunct="1"/>
            <a:endParaRPr lang="en-GB" b="1" dirty="0" smtClean="0">
              <a:latin typeface="Arial" pitchFamily="34" charset="0"/>
            </a:endParaRPr>
          </a:p>
          <a:p>
            <a:pPr eaLnBrk="1" hangingPunct="1">
              <a:buFontTx/>
              <a:buChar char="•"/>
            </a:pPr>
            <a:endParaRPr lang="en-GB" dirty="0" smtClean="0"/>
          </a:p>
          <a:p>
            <a:pPr marL="171450" indent="-171450" eaLnBrk="1" hangingPunct="1">
              <a:buFont typeface="Arial" pitchFamily="34" charset="0"/>
              <a:buChar char="•"/>
            </a:pPr>
            <a:r>
              <a:rPr lang="en-GB" dirty="0" smtClean="0">
                <a:latin typeface="Arial" pitchFamily="34" charset="0"/>
              </a:rPr>
              <a:t>A broken bone can be painful and difficult at any time but the </a:t>
            </a:r>
            <a:r>
              <a:rPr lang="en-GB" b="1" dirty="0" smtClean="0">
                <a:latin typeface="Arial" pitchFamily="34" charset="0"/>
              </a:rPr>
              <a:t>impact of fragility fractures</a:t>
            </a:r>
            <a:r>
              <a:rPr lang="en-GB" dirty="0" smtClean="0">
                <a:latin typeface="Arial" pitchFamily="34" charset="0"/>
              </a:rPr>
              <a:t> can be devastating and cause long term disability for some people </a:t>
            </a:r>
          </a:p>
          <a:p>
            <a:pPr marL="0" indent="0" eaLnBrk="1" hangingPunct="1">
              <a:buFont typeface="Arial" pitchFamily="34" charset="0"/>
              <a:buNone/>
            </a:pPr>
            <a:endParaRPr lang="en-GB" dirty="0" smtClean="0">
              <a:latin typeface="Arial" pitchFamily="34" charset="0"/>
            </a:endParaRPr>
          </a:p>
          <a:p>
            <a:pPr marL="171450" indent="-171450" eaLnBrk="1" hangingPunct="1">
              <a:buFont typeface="Arial" pitchFamily="34" charset="0"/>
              <a:buChar char="•"/>
            </a:pPr>
            <a:r>
              <a:rPr lang="en-GB" b="1" dirty="0" smtClean="0">
                <a:latin typeface="Arial" pitchFamily="34" charset="0"/>
              </a:rPr>
              <a:t>Hip fractures</a:t>
            </a:r>
            <a:r>
              <a:rPr lang="en-GB" dirty="0" smtClean="0">
                <a:latin typeface="Arial" pitchFamily="34" charset="0"/>
              </a:rPr>
              <a:t> commonly affect older people in their late 70s or older when other medical conditions; frailty and dependence may already be a problem and the consequences of fractures are often life changing</a:t>
            </a:r>
          </a:p>
          <a:p>
            <a:pPr marL="0" indent="0" eaLnBrk="1" hangingPunct="1">
              <a:buFont typeface="Arial" pitchFamily="34" charset="0"/>
              <a:buNone/>
            </a:pPr>
            <a:endParaRPr lang="en-GB" dirty="0" smtClean="0">
              <a:latin typeface="Arial" pitchFamily="34" charset="0"/>
            </a:endParaRPr>
          </a:p>
          <a:p>
            <a:pPr marL="171450" indent="-171450" eaLnBrk="1" hangingPunct="1">
              <a:buFont typeface="Arial" pitchFamily="34" charset="0"/>
              <a:buChar char="•"/>
            </a:pPr>
            <a:r>
              <a:rPr lang="en-GB" dirty="0" smtClean="0">
                <a:latin typeface="Arial" pitchFamily="34" charset="0"/>
              </a:rPr>
              <a:t> Vertebral fractures may result in </a:t>
            </a:r>
            <a:r>
              <a:rPr lang="en-GB" b="1" dirty="0" smtClean="0">
                <a:latin typeface="Arial" pitchFamily="34" charset="0"/>
              </a:rPr>
              <a:t>long term back pain and disability</a:t>
            </a:r>
            <a:endParaRPr lang="en-GB" b="0" dirty="0" smtClean="0">
              <a:latin typeface="Arial" pitchFamily="34" charset="0"/>
            </a:endParaRPr>
          </a:p>
          <a:p>
            <a:pPr marL="0" indent="0" eaLnBrk="1" hangingPunct="1">
              <a:buFont typeface="Arial" pitchFamily="34" charset="0"/>
              <a:buNone/>
            </a:pPr>
            <a:endParaRPr lang="en-GB" dirty="0" smtClean="0">
              <a:latin typeface="Arial" pitchFamily="34" charset="0"/>
            </a:endParaRPr>
          </a:p>
          <a:p>
            <a:pPr marL="171450" indent="-171450" eaLnBrk="1" hangingPunct="1">
              <a:buFont typeface="Arial" pitchFamily="34" charset="0"/>
              <a:buChar char="•"/>
            </a:pPr>
            <a:r>
              <a:rPr lang="en-GB" dirty="0" smtClean="0">
                <a:latin typeface="Arial" pitchFamily="34" charset="0"/>
              </a:rPr>
              <a:t>Those affected may also experience emotional and psychological problems including depression</a:t>
            </a:r>
          </a:p>
          <a:p>
            <a:pPr marL="0" indent="0" eaLnBrk="1" hangingPunct="1">
              <a:buFont typeface="Arial" pitchFamily="34" charset="0"/>
              <a:buNone/>
            </a:pPr>
            <a:r>
              <a:rPr lang="en-GB" dirty="0" smtClean="0">
                <a:latin typeface="Arial" pitchFamily="34" charset="0"/>
              </a:rPr>
              <a:t>  </a:t>
            </a:r>
          </a:p>
          <a:p>
            <a:pPr marL="171450" indent="-171450" eaLnBrk="1" hangingPunct="1">
              <a:buFont typeface="Arial" pitchFamily="34" charset="0"/>
              <a:buChar char="•"/>
            </a:pPr>
            <a:r>
              <a:rPr lang="en-GB" dirty="0" smtClean="0">
                <a:latin typeface="Arial" pitchFamily="34" charset="0"/>
              </a:rPr>
              <a:t>The disease and its consequences, including change in body shape, may contribute to loss of self esteem.</a:t>
            </a:r>
          </a:p>
          <a:p>
            <a:pPr eaLnBrk="1" hangingPunct="1">
              <a:buFontTx/>
              <a:buChar char="•"/>
            </a:pPr>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12</a:t>
            </a:fld>
            <a:endParaRPr lang="en-GB"/>
          </a:p>
        </p:txBody>
      </p:sp>
    </p:spTree>
    <p:extLst>
      <p:ext uri="{BB962C8B-B14F-4D97-AF65-F5344CB8AC3E}">
        <p14:creationId xmlns:p14="http://schemas.microsoft.com/office/powerpoint/2010/main" val="3597275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Vertebral compression fractures</a:t>
            </a:r>
          </a:p>
          <a:p>
            <a:pPr defTabSz="914400" eaLnBrk="1" hangingPunct="1"/>
            <a:endParaRPr lang="en-GB" b="1" dirty="0" smtClean="0">
              <a:latin typeface="Arial" pitchFamily="34" charset="0"/>
            </a:endParaRPr>
          </a:p>
          <a:p>
            <a:pPr defTabSz="914400" eaLnBrk="1" hangingPunct="1">
              <a:buFontTx/>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t> </a:t>
            </a:r>
            <a:r>
              <a:rPr lang="en-GB" dirty="0" smtClean="0">
                <a:latin typeface="Arial" pitchFamily="34" charset="0"/>
              </a:rPr>
              <a:t>Vertebral compression fractures do not always cause symptoms although sometimes they cause </a:t>
            </a:r>
            <a:r>
              <a:rPr lang="en-GB" b="1" dirty="0" smtClean="0">
                <a:latin typeface="Arial" pitchFamily="34" charset="0"/>
              </a:rPr>
              <a:t>severe pain</a:t>
            </a:r>
            <a:r>
              <a:rPr lang="en-GB" dirty="0" smtClean="0">
                <a:latin typeface="Arial" pitchFamily="34" charset="0"/>
              </a:rPr>
              <a:t> that requires strong pain relieving drugs.  </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The acute pain following vertebral fracture usually lasts for a period of 6-12 weeks</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 Multiple fractures in the spine can cause significant height loss and curvature of the spine with </a:t>
            </a:r>
            <a:r>
              <a:rPr lang="en-GB" b="1" dirty="0" smtClean="0">
                <a:latin typeface="Arial" pitchFamily="34" charset="0"/>
              </a:rPr>
              <a:t>postural changes</a:t>
            </a:r>
            <a:r>
              <a:rPr lang="en-GB" dirty="0" smtClean="0">
                <a:latin typeface="Arial" pitchFamily="34" charset="0"/>
              </a:rPr>
              <a:t> causing pressure on the nerves; ligament strain; muscle spasm and long term pain problems as well as body shape changes such as a protruding stomach</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 Sometimes shortening of the trunk leads to </a:t>
            </a:r>
            <a:r>
              <a:rPr lang="en-GB" b="1" dirty="0" smtClean="0">
                <a:latin typeface="Arial" pitchFamily="34" charset="0"/>
              </a:rPr>
              <a:t>problems with activities of daily living</a:t>
            </a:r>
            <a:r>
              <a:rPr lang="en-GB" dirty="0" smtClean="0">
                <a:latin typeface="Arial" pitchFamily="34" charset="0"/>
              </a:rPr>
              <a:t> such as breathing; continence and mobility problems</a:t>
            </a:r>
          </a:p>
          <a:p>
            <a:pPr defTabSz="914400" eaLnBrk="1" hangingPunct="1"/>
            <a:endParaRPr lang="en-GB" b="1"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13</a:t>
            </a:fld>
            <a:endParaRPr lang="en-GB"/>
          </a:p>
        </p:txBody>
      </p:sp>
    </p:spTree>
    <p:extLst>
      <p:ext uri="{BB962C8B-B14F-4D97-AF65-F5344CB8AC3E}">
        <p14:creationId xmlns:p14="http://schemas.microsoft.com/office/powerpoint/2010/main" val="3297818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Vertebral compression fractures</a:t>
            </a:r>
          </a:p>
          <a:p>
            <a:pPr defTabSz="914400" eaLnBrk="1" hangingPunct="1"/>
            <a:endParaRPr lang="en-GB" b="1" dirty="0" smtClean="0">
              <a:latin typeface="Arial" pitchFamily="34" charset="0"/>
            </a:endParaRPr>
          </a:p>
          <a:p>
            <a:pPr defTabSz="914400" eaLnBrk="1" hangingPunct="1"/>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Although most of those with compression fractures return to a good quality of life there can be </a:t>
            </a:r>
            <a:r>
              <a:rPr lang="en-GB" b="1" dirty="0" smtClean="0">
                <a:latin typeface="Arial" pitchFamily="34" charset="0"/>
              </a:rPr>
              <a:t>unresolved longstanding effects</a:t>
            </a:r>
          </a:p>
          <a:p>
            <a:pPr marL="0" indent="0" defTabSz="914400" eaLnBrk="1" hangingPunct="1">
              <a:buFont typeface="Arial" pitchFamily="34" charset="0"/>
              <a:buNone/>
            </a:pPr>
            <a:endParaRPr lang="en-GB" b="0"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Some of the comments made by members of the National Osteoporosis Society and users of the charity</a:t>
            </a:r>
            <a:r>
              <a:rPr lang="en-GB" dirty="0" smtClean="0"/>
              <a:t>’</a:t>
            </a:r>
            <a:r>
              <a:rPr lang="en-GB" dirty="0" smtClean="0">
                <a:latin typeface="Arial" pitchFamily="34" charset="0"/>
              </a:rPr>
              <a:t>s helpline are listed in this slide</a:t>
            </a: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14</a:t>
            </a:fld>
            <a:endParaRPr lang="en-GB"/>
          </a:p>
        </p:txBody>
      </p:sp>
    </p:spTree>
    <p:extLst>
      <p:ext uri="{BB962C8B-B14F-4D97-AF65-F5344CB8AC3E}">
        <p14:creationId xmlns:p14="http://schemas.microsoft.com/office/powerpoint/2010/main" val="3153817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sz="1200" b="1" dirty="0" smtClean="0">
                <a:latin typeface="Arial" pitchFamily="34" charset="0"/>
              </a:rPr>
              <a:t>Impact of broken hip</a:t>
            </a:r>
          </a:p>
          <a:p>
            <a:pPr eaLnBrk="1" hangingPunct="1"/>
            <a:endParaRPr lang="en-GB" sz="1200" b="1" dirty="0" smtClean="0">
              <a:latin typeface="Arial" pitchFamily="34" charset="0"/>
            </a:endParaRPr>
          </a:p>
          <a:p>
            <a:pPr eaLnBrk="1" hangingPunct="1"/>
            <a:endParaRPr lang="en-GB" sz="1200" b="1" dirty="0" smtClean="0">
              <a:latin typeface="Arial" pitchFamily="34" charset="0"/>
            </a:endParaRPr>
          </a:p>
          <a:p>
            <a:pPr eaLnBrk="1" hangingPunct="1"/>
            <a:r>
              <a:rPr lang="en-GB" sz="1200" dirty="0" smtClean="0">
                <a:latin typeface="Arial" pitchFamily="34" charset="0"/>
              </a:rPr>
              <a:t>A broken hip can have a major impact on all aspects of life. One study showed that one year after the fracture:</a:t>
            </a:r>
          </a:p>
          <a:p>
            <a:pPr eaLnBrk="1" hangingPunct="1"/>
            <a:endParaRPr lang="en-GB" sz="1200" dirty="0" smtClean="0">
              <a:latin typeface="Arial" pitchFamily="34" charset="0"/>
            </a:endParaRPr>
          </a:p>
          <a:p>
            <a:pPr marL="171450" indent="-171450" eaLnBrk="1" hangingPunct="1">
              <a:buFont typeface="Arial" pitchFamily="34" charset="0"/>
              <a:buChar char="•"/>
            </a:pPr>
            <a:r>
              <a:rPr lang="en-GB" sz="1200" dirty="0" smtClean="0">
                <a:latin typeface="Arial" pitchFamily="34" charset="0"/>
              </a:rPr>
              <a:t> 40% were unable to walk independently</a:t>
            </a:r>
          </a:p>
          <a:p>
            <a:pPr marL="171450" indent="-171450" eaLnBrk="1" hangingPunct="1">
              <a:buFont typeface="Arial" pitchFamily="34" charset="0"/>
              <a:buChar char="•"/>
            </a:pPr>
            <a:endParaRPr lang="en-GB" sz="1200" dirty="0" smtClean="0">
              <a:latin typeface="Arial" pitchFamily="34" charset="0"/>
            </a:endParaRPr>
          </a:p>
          <a:p>
            <a:pPr marL="171450" indent="-171450" eaLnBrk="1" hangingPunct="1">
              <a:buFont typeface="Arial" pitchFamily="34" charset="0"/>
              <a:buChar char="•"/>
            </a:pPr>
            <a:r>
              <a:rPr lang="en-GB" sz="1200" dirty="0" smtClean="0">
                <a:latin typeface="Arial" pitchFamily="34" charset="0"/>
              </a:rPr>
              <a:t> 80% were still unable to do basic tasks like driving or shopping</a:t>
            </a:r>
          </a:p>
          <a:p>
            <a:pPr marL="171450" indent="-171450" eaLnBrk="1" hangingPunct="1">
              <a:buFont typeface="Arial" pitchFamily="34" charset="0"/>
              <a:buChar char="•"/>
            </a:pPr>
            <a:endParaRPr lang="en-GB" sz="1200" dirty="0" smtClean="0">
              <a:latin typeface="Arial" pitchFamily="34" charset="0"/>
            </a:endParaRPr>
          </a:p>
          <a:p>
            <a:pPr marL="171450" indent="-171450" eaLnBrk="1" hangingPunct="1">
              <a:buFont typeface="Arial" pitchFamily="34" charset="0"/>
              <a:buChar char="•"/>
            </a:pPr>
            <a:r>
              <a:rPr lang="en-GB" sz="1200" dirty="0" smtClean="0">
                <a:latin typeface="Arial" pitchFamily="34" charset="0"/>
              </a:rPr>
              <a:t> 60% were still having problems with other activities of daily living</a:t>
            </a:r>
          </a:p>
          <a:p>
            <a:pPr marL="171450" indent="-171450" eaLnBrk="1" hangingPunct="1">
              <a:buFont typeface="Arial" pitchFamily="34" charset="0"/>
              <a:buChar char="•"/>
            </a:pPr>
            <a:endParaRPr lang="en-GB" sz="1200" dirty="0" smtClean="0">
              <a:latin typeface="Arial" pitchFamily="34" charset="0"/>
            </a:endParaRPr>
          </a:p>
          <a:p>
            <a:pPr marL="171450" indent="-171450" eaLnBrk="1" hangingPunct="1">
              <a:buFont typeface="Arial" pitchFamily="34" charset="0"/>
              <a:buChar char="•"/>
            </a:pPr>
            <a:r>
              <a:rPr lang="en-GB" sz="1200" dirty="0" smtClean="0">
                <a:latin typeface="Arial" pitchFamily="34" charset="0"/>
              </a:rPr>
              <a:t> Many people are unable to return to independent living and often people need to give up their homes and move to sheltered accommodation</a:t>
            </a:r>
          </a:p>
          <a:p>
            <a:pPr marL="0" indent="0" eaLnBrk="1" hangingPunct="1">
              <a:buFont typeface="Arial" pitchFamily="34" charset="0"/>
              <a:buNone/>
            </a:pPr>
            <a:endParaRPr lang="en-GB" sz="1200" dirty="0" smtClean="0">
              <a:latin typeface="Arial" pitchFamily="34" charset="0"/>
            </a:endParaRPr>
          </a:p>
          <a:p>
            <a:pPr marL="171450" indent="-171450" eaLnBrk="1" hangingPunct="1">
              <a:buFont typeface="Arial" pitchFamily="34" charset="0"/>
              <a:buChar char="•"/>
            </a:pPr>
            <a:r>
              <a:rPr lang="en-GB" sz="1200" dirty="0" smtClean="0">
                <a:latin typeface="Arial" pitchFamily="34" charset="0"/>
              </a:rPr>
              <a:t> The study showed 20% are admitted to a nursing home following a hip fracture</a:t>
            </a:r>
          </a:p>
          <a:p>
            <a:pPr eaLnBrk="1" hangingPunct="1"/>
            <a:r>
              <a:rPr lang="en-GB" sz="1200" dirty="0" smtClean="0">
                <a:latin typeface="Arial" pitchFamily="34" charset="0"/>
              </a:rPr>
              <a:t/>
            </a:r>
            <a:br>
              <a:rPr lang="en-GB" sz="1200" dirty="0" smtClean="0">
                <a:latin typeface="Arial" pitchFamily="34" charset="0"/>
              </a:rPr>
            </a:br>
            <a:r>
              <a:rPr lang="en-GB" sz="1200" dirty="0" smtClean="0">
                <a:latin typeface="Arial" pitchFamily="34" charset="0"/>
              </a:rPr>
              <a:t>It goes without saying that losing the ability to live independently is devastating.  </a:t>
            </a:r>
          </a:p>
          <a:p>
            <a:pPr eaLnBrk="1" hangingPunct="1"/>
            <a:endParaRPr lang="en-GB" sz="1200" dirty="0" smtClean="0">
              <a:latin typeface="Arial" pitchFamily="34" charset="0"/>
            </a:endParaRPr>
          </a:p>
          <a:p>
            <a:pPr eaLnBrk="1" hangingPunct="1"/>
            <a:r>
              <a:rPr lang="en-GB" sz="1200" dirty="0" smtClean="0">
                <a:latin typeface="Arial" pitchFamily="34" charset="0"/>
              </a:rPr>
              <a:t>In a separate study 80% of older women said they would rather die than experience the reduced quality of life that follows a serious hip fracture and subsequent admission to a nursing home </a:t>
            </a:r>
          </a:p>
          <a:p>
            <a:pPr eaLnBrk="1" hangingPunct="1"/>
            <a:endParaRPr lang="en-GB" sz="1200" i="1" dirty="0" smtClean="0">
              <a:latin typeface="Arial" pitchFamily="34" charset="0"/>
            </a:endParaRPr>
          </a:p>
          <a:p>
            <a:pPr eaLnBrk="1" hangingPunct="1"/>
            <a:endParaRPr lang="en-GB" sz="1200" i="1" dirty="0" smtClean="0">
              <a:latin typeface="Arial" pitchFamily="34" charset="0"/>
            </a:endParaRPr>
          </a:p>
          <a:p>
            <a:pPr eaLnBrk="1" hangingPunct="1"/>
            <a:r>
              <a:rPr lang="en-GB" sz="1200" i="1" dirty="0" err="1" smtClean="0">
                <a:latin typeface="Arial" pitchFamily="34" charset="0"/>
              </a:rPr>
              <a:t>Salkeld</a:t>
            </a:r>
            <a:r>
              <a:rPr lang="en-GB" sz="1200" i="1" dirty="0" smtClean="0">
                <a:latin typeface="Arial" pitchFamily="34" charset="0"/>
              </a:rPr>
              <a:t> G, Cameron, I. D., Cumming, R. G., Easter, S, Seymour J, </a:t>
            </a:r>
            <a:r>
              <a:rPr lang="en-GB" sz="1200" i="1" dirty="0" err="1" smtClean="0">
                <a:latin typeface="Arial" pitchFamily="34" charset="0"/>
              </a:rPr>
              <a:t>Kurrle</a:t>
            </a:r>
            <a:r>
              <a:rPr lang="en-GB" sz="1200" i="1" dirty="0" smtClean="0">
                <a:latin typeface="Arial" pitchFamily="34" charset="0"/>
              </a:rPr>
              <a:t>, SE, and Quine, S. Quality of life related to fear of falling and hip fracture in older women: a time trade off study. British Medical Journal 320[7231], 341-46. 2000. </a:t>
            </a:r>
            <a:br>
              <a:rPr lang="en-GB" sz="1200" i="1" dirty="0" smtClean="0">
                <a:latin typeface="Arial" pitchFamily="34" charset="0"/>
              </a:rPr>
            </a:br>
            <a:endParaRPr lang="en-GB" sz="1200" i="1" dirty="0" smtClean="0">
              <a:latin typeface="Arial" pitchFamily="34" charset="0"/>
            </a:endParaRPr>
          </a:p>
          <a:p>
            <a:pPr eaLnBrk="1" hangingPunct="1"/>
            <a:r>
              <a:rPr lang="en-GB" sz="1200" i="1" dirty="0" smtClean="0">
                <a:latin typeface="Arial" pitchFamily="34" charset="0"/>
              </a:rPr>
              <a:t>Cooper, C. "The crippling consequences of fractures and their impact on quality of life." American Journal of Medicine 103.2A (1997): 12S-7S.</a:t>
            </a:r>
          </a:p>
          <a:p>
            <a:pPr eaLnBrk="1" hangingPunct="1"/>
            <a:endParaRPr lang="en-GB" sz="1200" i="1" dirty="0" smtClean="0">
              <a:latin typeface="Arial" pitchFamily="34" charset="0"/>
            </a:endParaRPr>
          </a:p>
          <a:p>
            <a:pPr eaLnBrk="1" hangingPunct="1"/>
            <a:endParaRPr lang="en-GB" sz="1050"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15</a:t>
            </a:fld>
            <a:endParaRPr lang="en-GB"/>
          </a:p>
        </p:txBody>
      </p:sp>
    </p:spTree>
    <p:extLst>
      <p:ext uri="{BB962C8B-B14F-4D97-AF65-F5344CB8AC3E}">
        <p14:creationId xmlns:p14="http://schemas.microsoft.com/office/powerpoint/2010/main" val="3838684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Impact of fractures on health and social services</a:t>
            </a:r>
          </a:p>
          <a:p>
            <a:pPr defTabSz="914400" eaLnBrk="1" hangingPunct="1"/>
            <a:endParaRPr lang="en-GB" b="1" dirty="0" smtClean="0">
              <a:latin typeface="Arial" pitchFamily="34" charset="0"/>
            </a:endParaRPr>
          </a:p>
          <a:p>
            <a:pPr defTabSz="914400" eaLnBrk="1" hangingPunct="1"/>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Fragility fractures can not only have enormous personal costs for the individual but there is a significant </a:t>
            </a:r>
            <a:r>
              <a:rPr lang="en-GB" b="1" dirty="0" smtClean="0">
                <a:latin typeface="Arial" pitchFamily="34" charset="0"/>
              </a:rPr>
              <a:t>impact on health and social services</a:t>
            </a:r>
            <a:endParaRPr lang="en-GB" b="0" dirty="0" smtClean="0">
              <a:latin typeface="Arial" pitchFamily="34" charset="0"/>
            </a:endParaRP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About </a:t>
            </a:r>
            <a:r>
              <a:rPr lang="en-GB" b="1" dirty="0" smtClean="0">
                <a:latin typeface="Arial" pitchFamily="34" charset="0"/>
              </a:rPr>
              <a:t>300 000 fractures</a:t>
            </a:r>
            <a:r>
              <a:rPr lang="en-GB" dirty="0" smtClean="0">
                <a:latin typeface="Arial" pitchFamily="34" charset="0"/>
              </a:rPr>
              <a:t> occur in the UK every year and the costs have been calculated as </a:t>
            </a:r>
            <a:r>
              <a:rPr lang="en-GB" b="1" dirty="0" smtClean="0"/>
              <a:t>£</a:t>
            </a:r>
            <a:r>
              <a:rPr lang="en-GB" b="1" dirty="0" smtClean="0">
                <a:latin typeface="Arial" pitchFamily="34" charset="0"/>
              </a:rPr>
              <a:t>6 million per day</a:t>
            </a:r>
            <a:r>
              <a:rPr lang="en-GB" dirty="0" smtClean="0">
                <a:latin typeface="Arial" pitchFamily="34" charset="0"/>
              </a:rPr>
              <a:t>.</a:t>
            </a:r>
          </a:p>
          <a:p>
            <a:pPr defTabSz="914400" eaLnBrk="1" hangingPunct="1"/>
            <a:endParaRPr lang="en-GB" dirty="0" smtClean="0">
              <a:latin typeface="Arial" pitchFamily="34" charset="0"/>
            </a:endParaRPr>
          </a:p>
          <a:p>
            <a:pPr defTabSz="914400" eaLnBrk="1" hangingPunct="1"/>
            <a:endParaRPr lang="en-GB" b="1" dirty="0" smtClean="0">
              <a:latin typeface="Arial" pitchFamily="34" charset="0"/>
            </a:endParaRPr>
          </a:p>
          <a:p>
            <a:pPr defTabSz="914400" eaLnBrk="1" hangingPunct="1"/>
            <a:r>
              <a:rPr lang="en-GB" dirty="0" smtClean="0">
                <a:latin typeface="Arial" pitchFamily="34" charset="0"/>
              </a:rPr>
              <a:t>1 - Figures in 2 updated using mid-2007 population data 3 and the Hospital and Community Health Services (HCHS) pay and price inflation 06-074</a:t>
            </a:r>
          </a:p>
          <a:p>
            <a:pPr defTabSz="914400" eaLnBrk="1" hangingPunct="1"/>
            <a:endParaRPr lang="en-GB" dirty="0" smtClean="0">
              <a:latin typeface="Arial" pitchFamily="34" charset="0"/>
            </a:endParaRPr>
          </a:p>
          <a:p>
            <a:pPr defTabSz="914400" eaLnBrk="1" hangingPunct="1"/>
            <a:r>
              <a:rPr lang="en-GB" dirty="0" smtClean="0">
                <a:latin typeface="Arial" pitchFamily="34" charset="0"/>
              </a:rPr>
              <a:t>2 - </a:t>
            </a:r>
            <a:r>
              <a:rPr lang="en-GB" dirty="0" err="1" smtClean="0">
                <a:latin typeface="Arial" pitchFamily="34" charset="0"/>
              </a:rPr>
              <a:t>Torgerson</a:t>
            </a:r>
            <a:r>
              <a:rPr lang="en-GB" dirty="0" smtClean="0">
                <a:latin typeface="Arial" pitchFamily="34" charset="0"/>
              </a:rPr>
              <a:t> D, Iglesias C and Reid DM. The economics of fracture prevention. In - The Effective Management of Osteoporosis. edited by Barlow DH, Francis RM and Miles A. 2001, p. 111-121</a:t>
            </a:r>
          </a:p>
          <a:p>
            <a:pPr defTabSz="914400" eaLnBrk="1" hangingPunct="1"/>
            <a:endParaRPr lang="en-GB" dirty="0" smtClean="0">
              <a:latin typeface="Arial" pitchFamily="34" charset="0"/>
            </a:endParaRPr>
          </a:p>
          <a:p>
            <a:pPr defTabSz="914400" eaLnBrk="1" hangingPunct="1"/>
            <a:r>
              <a:rPr lang="en-GB" dirty="0" smtClean="0">
                <a:latin typeface="Arial" pitchFamily="34" charset="0"/>
              </a:rPr>
              <a:t>3 - http://www.statistics.gov.uk/statbase/Product.asp?vlnk=15106</a:t>
            </a:r>
          </a:p>
          <a:p>
            <a:pPr defTabSz="914400" eaLnBrk="1" hangingPunct="1"/>
            <a:endParaRPr lang="en-GB" dirty="0" smtClean="0">
              <a:latin typeface="Arial" pitchFamily="34" charset="0"/>
            </a:endParaRPr>
          </a:p>
          <a:p>
            <a:pPr defTabSz="914400" eaLnBrk="1" hangingPunct="1"/>
            <a:r>
              <a:rPr lang="en-GB" dirty="0" smtClean="0">
                <a:latin typeface="Arial" pitchFamily="34" charset="0"/>
              </a:rPr>
              <a:t>4 - http://www.info.doh.gov.uk/doh/finman.nsf/Newsletters</a:t>
            </a:r>
            <a:r>
              <a:rPr lang="en-GB" dirty="0" smtClean="0"/>
              <a:t>. </a:t>
            </a: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16</a:t>
            </a:fld>
            <a:endParaRPr lang="en-GB"/>
          </a:p>
        </p:txBody>
      </p:sp>
    </p:spTree>
    <p:extLst>
      <p:ext uri="{BB962C8B-B14F-4D97-AF65-F5344CB8AC3E}">
        <p14:creationId xmlns:p14="http://schemas.microsoft.com/office/powerpoint/2010/main" val="3106711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How do you know if you have fragile bones?</a:t>
            </a:r>
          </a:p>
          <a:p>
            <a:pPr defTabSz="914400" eaLnBrk="1" hangingPunct="1"/>
            <a:endParaRPr lang="en-GB" b="1" dirty="0" smtClean="0">
              <a:latin typeface="Arial" pitchFamily="34" charset="0"/>
            </a:endParaRPr>
          </a:p>
          <a:p>
            <a:pPr defTabSz="914400" eaLnBrk="1" hangingPunct="1"/>
            <a:endParaRPr lang="en-GB" b="1" dirty="0" smtClean="0">
              <a:latin typeface="Arial" pitchFamily="34" charset="0"/>
            </a:endParaRPr>
          </a:p>
          <a:p>
            <a:pPr defTabSz="914400" eaLnBrk="1" hangingPunct="1"/>
            <a:r>
              <a:rPr lang="en-GB" dirty="0" smtClean="0">
                <a:latin typeface="Arial" pitchFamily="34" charset="0"/>
              </a:rPr>
              <a:t>There are some </a:t>
            </a:r>
            <a:r>
              <a:rPr lang="en-GB" b="1" dirty="0" smtClean="0">
                <a:latin typeface="Arial" pitchFamily="34" charset="0"/>
              </a:rPr>
              <a:t>signs and symptoms</a:t>
            </a:r>
            <a:r>
              <a:rPr lang="en-GB" dirty="0" smtClean="0">
                <a:latin typeface="Arial" pitchFamily="34" charset="0"/>
              </a:rPr>
              <a:t> to be aware of:</a:t>
            </a:r>
          </a:p>
          <a:p>
            <a:pPr defTabSz="914400" eaLnBrk="1" hangingPunct="1"/>
            <a:endParaRPr lang="en-GB" dirty="0" smtClean="0">
              <a:latin typeface="Arial" pitchFamily="34" charset="0"/>
            </a:endParaRPr>
          </a:p>
          <a:p>
            <a:pPr defTabSz="914400" eaLnBrk="1" hangingPunct="1">
              <a:buFontTx/>
              <a:buChar char="•"/>
            </a:pPr>
            <a:r>
              <a:rPr lang="en-GB" dirty="0" smtClean="0">
                <a:latin typeface="Arial" pitchFamily="34" charset="0"/>
              </a:rPr>
              <a:t> As stated earlier, osteoporosis is painless unless a fracture occurs</a:t>
            </a:r>
          </a:p>
          <a:p>
            <a:pPr defTabSz="914400" eaLnBrk="1" hangingPunct="1">
              <a:buFontTx/>
              <a:buNone/>
            </a:pPr>
            <a:endParaRPr lang="en-GB" dirty="0" smtClean="0">
              <a:latin typeface="Arial" pitchFamily="34" charset="0"/>
            </a:endParaRPr>
          </a:p>
          <a:p>
            <a:pPr defTabSz="914400" eaLnBrk="1" hangingPunct="1">
              <a:buFontTx/>
              <a:buChar char="•"/>
            </a:pPr>
            <a:r>
              <a:rPr lang="en-GB" dirty="0" smtClean="0">
                <a:latin typeface="Arial" pitchFamily="34" charset="0"/>
              </a:rPr>
              <a:t> A  fracture following a fall or minor trauma suggests that the bones may be fragile</a:t>
            </a:r>
          </a:p>
          <a:p>
            <a:pPr defTabSz="914400" eaLnBrk="1" hangingPunct="1">
              <a:buFontTx/>
              <a:buNone/>
            </a:pPr>
            <a:endParaRPr lang="en-GB" dirty="0" smtClean="0">
              <a:latin typeface="Arial" pitchFamily="34" charset="0"/>
            </a:endParaRPr>
          </a:p>
          <a:p>
            <a:pPr defTabSz="914400" eaLnBrk="1" hangingPunct="1">
              <a:buFontTx/>
              <a:buChar char="•"/>
            </a:pPr>
            <a:r>
              <a:rPr lang="en-GB" dirty="0" smtClean="0">
                <a:latin typeface="Arial" pitchFamily="34" charset="0"/>
              </a:rPr>
              <a:t> Significant height loss and curvature of the spine may indicate compression fractures have occurred in your spine although other conditions including spinal arthritis can also cause these symptoms.</a:t>
            </a:r>
          </a:p>
          <a:p>
            <a:pPr defTabSz="914400" eaLnBrk="1" hangingPunct="1">
              <a:buFontTx/>
              <a:buChar char="•"/>
            </a:pPr>
            <a:endParaRPr lang="en-GB" dirty="0" smtClean="0">
              <a:latin typeface="Arial" pitchFamily="34" charset="0"/>
            </a:endParaRPr>
          </a:p>
          <a:p>
            <a:pPr defTabSz="914400" eaLnBrk="1" hangingPunct="1"/>
            <a:endParaRPr lang="en-GB" b="1"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17</a:t>
            </a:fld>
            <a:endParaRPr lang="en-GB"/>
          </a:p>
        </p:txBody>
      </p:sp>
    </p:spTree>
    <p:extLst>
      <p:ext uri="{BB962C8B-B14F-4D97-AF65-F5344CB8AC3E}">
        <p14:creationId xmlns:p14="http://schemas.microsoft.com/office/powerpoint/2010/main" val="460143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How do I know if my bones are fragile?</a:t>
            </a:r>
          </a:p>
          <a:p>
            <a:pPr defTabSz="914400" eaLnBrk="1" hangingPunct="1"/>
            <a:endParaRPr lang="en-GB" b="1" dirty="0" smtClean="0">
              <a:latin typeface="Arial" pitchFamily="34" charset="0"/>
            </a:endParaRPr>
          </a:p>
          <a:p>
            <a:pPr defTabSz="914400" eaLnBrk="1" hangingPunct="1">
              <a:buFontTx/>
              <a:buChar char="•"/>
            </a:pPr>
            <a:endParaRPr lang="en-GB" b="1" dirty="0" smtClean="0">
              <a:latin typeface="Arial" pitchFamily="34" charset="0"/>
            </a:endParaRPr>
          </a:p>
          <a:p>
            <a:pPr defTabSz="914400" eaLnBrk="1" hangingPunct="1">
              <a:buFontTx/>
              <a:buChar char="•"/>
            </a:pPr>
            <a:r>
              <a:rPr lang="en-GB" dirty="0" smtClean="0">
                <a:latin typeface="Arial" pitchFamily="34" charset="0"/>
              </a:rPr>
              <a:t> There are also a number of </a:t>
            </a:r>
            <a:r>
              <a:rPr lang="en-GB" b="1" dirty="0" smtClean="0">
                <a:latin typeface="Arial" pitchFamily="34" charset="0"/>
              </a:rPr>
              <a:t>significant risk factors</a:t>
            </a:r>
            <a:r>
              <a:rPr lang="en-GB" dirty="0" smtClean="0">
                <a:latin typeface="Arial" pitchFamily="34" charset="0"/>
              </a:rPr>
              <a:t> associated with osteoporosis and fractures</a:t>
            </a:r>
          </a:p>
          <a:p>
            <a:pPr marL="171450" indent="-171450" defTabSz="914400" eaLnBrk="1" hangingPunct="1">
              <a:buFont typeface="Arial" pitchFamily="34" charset="0"/>
              <a:buChar char="•"/>
            </a:pPr>
            <a:endParaRPr lang="en-GB" dirty="0" smtClean="0">
              <a:latin typeface="Arial" pitchFamily="34" charset="0"/>
            </a:endParaRPr>
          </a:p>
          <a:p>
            <a:pPr defTabSz="914400" eaLnBrk="1" hangingPunct="1">
              <a:buFontTx/>
              <a:buChar char="•"/>
            </a:pPr>
            <a:r>
              <a:rPr lang="en-GB" dirty="0" smtClean="0">
                <a:latin typeface="Arial" pitchFamily="34" charset="0"/>
              </a:rPr>
              <a:t> </a:t>
            </a:r>
            <a:r>
              <a:rPr lang="en-GB" b="1" dirty="0" smtClean="0">
                <a:latin typeface="Arial" pitchFamily="34" charset="0"/>
              </a:rPr>
              <a:t>A</a:t>
            </a:r>
            <a:r>
              <a:rPr lang="en-GB" dirty="0" smtClean="0">
                <a:latin typeface="Arial" pitchFamily="34" charset="0"/>
              </a:rPr>
              <a:t> </a:t>
            </a:r>
            <a:r>
              <a:rPr lang="en-GB" b="1" dirty="0" smtClean="0">
                <a:latin typeface="Arial" pitchFamily="34" charset="0"/>
              </a:rPr>
              <a:t>bone density scan</a:t>
            </a:r>
            <a:r>
              <a:rPr lang="en-GB" dirty="0" smtClean="0">
                <a:latin typeface="Arial" pitchFamily="34" charset="0"/>
              </a:rPr>
              <a:t> will indicate if bones are less dense than average but will not be useful for everyone</a:t>
            </a:r>
          </a:p>
          <a:p>
            <a:pPr defTabSz="914400" eaLnBrk="1" hangingPunct="1">
              <a:buFontTx/>
              <a:buNone/>
            </a:pPr>
            <a:endParaRPr lang="en-GB" dirty="0" smtClean="0">
              <a:latin typeface="Arial" pitchFamily="34" charset="0"/>
            </a:endParaRPr>
          </a:p>
          <a:p>
            <a:pPr defTabSz="914400" eaLnBrk="1" hangingPunct="1">
              <a:buFontTx/>
              <a:buChar char="•"/>
            </a:pPr>
            <a:r>
              <a:rPr lang="en-GB" b="1" baseline="0" dirty="0" smtClean="0">
                <a:latin typeface="Arial" pitchFamily="34" charset="0"/>
              </a:rPr>
              <a:t> </a:t>
            </a:r>
            <a:r>
              <a:rPr lang="en-GB" b="1" dirty="0" smtClean="0">
                <a:latin typeface="Arial" pitchFamily="34" charset="0"/>
              </a:rPr>
              <a:t>Blood tests</a:t>
            </a:r>
            <a:r>
              <a:rPr lang="en-GB" dirty="0" smtClean="0">
                <a:latin typeface="Arial" pitchFamily="34" charset="0"/>
              </a:rPr>
              <a:t> might be needed to eliminate other causes of osteoporosis or fracture.</a:t>
            </a:r>
          </a:p>
          <a:p>
            <a:pPr defTabSz="914400" eaLnBrk="1" hangingPunct="1"/>
            <a:endParaRPr lang="en-GB" dirty="0" smtClean="0">
              <a:latin typeface="Arial" pitchFamily="34" charset="0"/>
            </a:endParaRPr>
          </a:p>
          <a:p>
            <a:pPr defTabSz="914400" eaLnBrk="1" hangingPunct="1"/>
            <a:endParaRPr lang="en-GB" dirty="0" smtClean="0">
              <a:latin typeface="Arial" pitchFamily="34" charset="0"/>
            </a:endParaRPr>
          </a:p>
          <a:p>
            <a:pPr defTabSz="914400" eaLnBrk="1" hangingPunct="1"/>
            <a:endParaRPr lang="en-GB" dirty="0" smtClean="0"/>
          </a:p>
          <a:p>
            <a:pPr defTabSz="914400" eaLnBrk="1" hangingPunct="1"/>
            <a:endParaRPr lang="en-GB" dirty="0" smtClean="0"/>
          </a:p>
          <a:p>
            <a:pPr defTabSz="914400" eaLnBrk="1" hangingPunct="1"/>
            <a:r>
              <a:rPr lang="en-GB" dirty="0" smtClean="0"/>
              <a:t> </a:t>
            </a:r>
            <a:endParaRPr lang="en-GB" b="1"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18</a:t>
            </a:fld>
            <a:endParaRPr lang="en-GB"/>
          </a:p>
        </p:txBody>
      </p:sp>
    </p:spTree>
    <p:extLst>
      <p:ext uri="{BB962C8B-B14F-4D97-AF65-F5344CB8AC3E}">
        <p14:creationId xmlns:p14="http://schemas.microsoft.com/office/powerpoint/2010/main" val="3887857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Risk factors for osteoporosis</a:t>
            </a:r>
          </a:p>
          <a:p>
            <a:pPr defTabSz="914400" eaLnBrk="1" hangingPunct="1"/>
            <a:endParaRPr lang="en-GB" dirty="0" smtClean="0">
              <a:latin typeface="Arial" pitchFamily="34" charset="0"/>
            </a:endParaRPr>
          </a:p>
          <a:p>
            <a:pPr defTabSz="914400" eaLnBrk="1" hangingPunct="1"/>
            <a:endParaRPr lang="en-GB" dirty="0" smtClean="0">
              <a:latin typeface="Arial" pitchFamily="34" charset="0"/>
            </a:endParaRPr>
          </a:p>
          <a:p>
            <a:pPr defTabSz="914400" eaLnBrk="1" hangingPunct="1"/>
            <a:r>
              <a:rPr lang="en-GB" dirty="0" smtClean="0">
                <a:latin typeface="Arial" pitchFamily="34" charset="0"/>
              </a:rPr>
              <a:t>There are many factors that increase the risk of having osteoporosis and fragile bones:</a:t>
            </a:r>
          </a:p>
          <a:p>
            <a:pPr defTabSz="914400" eaLnBrk="1" hangingPunct="1"/>
            <a:endParaRPr lang="en-GB" dirty="0" smtClean="0">
              <a:latin typeface="Arial" pitchFamily="34" charset="0"/>
            </a:endParaRPr>
          </a:p>
          <a:p>
            <a:pPr defTabSz="914400" eaLnBrk="1" hangingPunct="1">
              <a:buFontTx/>
              <a:buChar char="•"/>
            </a:pPr>
            <a:r>
              <a:rPr lang="en-GB" dirty="0" smtClean="0">
                <a:latin typeface="Arial" pitchFamily="34" charset="0"/>
              </a:rPr>
              <a:t> Bones get more fragile as we get </a:t>
            </a:r>
            <a:r>
              <a:rPr lang="en-GB" b="1" dirty="0" smtClean="0">
                <a:latin typeface="Arial" pitchFamily="34" charset="0"/>
              </a:rPr>
              <a:t>older</a:t>
            </a:r>
          </a:p>
          <a:p>
            <a:pPr defTabSz="914400" eaLnBrk="1" hangingPunct="1">
              <a:buFontTx/>
              <a:buNone/>
            </a:pPr>
            <a:endParaRPr lang="en-GB" b="1" dirty="0" smtClean="0">
              <a:latin typeface="Arial" pitchFamily="34" charset="0"/>
            </a:endParaRPr>
          </a:p>
          <a:p>
            <a:pPr defTabSz="914400" eaLnBrk="1" hangingPunct="1">
              <a:buFontTx/>
              <a:buChar char="•"/>
            </a:pPr>
            <a:r>
              <a:rPr lang="en-GB" dirty="0" smtClean="0">
                <a:latin typeface="Arial" pitchFamily="34" charset="0"/>
              </a:rPr>
              <a:t> There are also </a:t>
            </a:r>
            <a:r>
              <a:rPr lang="en-GB" b="1" dirty="0" smtClean="0">
                <a:latin typeface="Arial" pitchFamily="34" charset="0"/>
              </a:rPr>
              <a:t>racial differences</a:t>
            </a:r>
            <a:r>
              <a:rPr lang="en-GB" dirty="0" smtClean="0">
                <a:latin typeface="Arial" pitchFamily="34" charset="0"/>
              </a:rPr>
              <a:t> </a:t>
            </a:r>
            <a:r>
              <a:rPr lang="en-GB" dirty="0" smtClean="0"/>
              <a:t>–</a:t>
            </a:r>
            <a:r>
              <a:rPr lang="en-GB" dirty="0" smtClean="0">
                <a:latin typeface="Arial" pitchFamily="34" charset="0"/>
              </a:rPr>
              <a:t> people of black Afro Caribbean origin have larger denser bones than Caucasians or Asians</a:t>
            </a:r>
          </a:p>
          <a:p>
            <a:pPr defTabSz="914400" eaLnBrk="1" hangingPunct="1">
              <a:buFontTx/>
              <a:buNone/>
            </a:pPr>
            <a:endParaRPr lang="en-GB" dirty="0" smtClean="0">
              <a:latin typeface="Arial" pitchFamily="34" charset="0"/>
            </a:endParaRPr>
          </a:p>
          <a:p>
            <a:pPr defTabSz="914400" eaLnBrk="1" hangingPunct="1">
              <a:buFontTx/>
              <a:buChar char="•"/>
            </a:pPr>
            <a:r>
              <a:rPr lang="en-GB" b="1" dirty="0" smtClean="0">
                <a:latin typeface="Arial" pitchFamily="34" charset="0"/>
              </a:rPr>
              <a:t> Women</a:t>
            </a:r>
            <a:r>
              <a:rPr lang="en-GB" dirty="0" smtClean="0">
                <a:latin typeface="Arial" pitchFamily="34" charset="0"/>
              </a:rPr>
              <a:t> lose bone more rapidly at the menopause and live longer than men so have a higher lifetime risk of fracture</a:t>
            </a:r>
          </a:p>
          <a:p>
            <a:pPr defTabSz="914400" eaLnBrk="1" hangingPunct="1">
              <a:buFontTx/>
              <a:buNone/>
            </a:pPr>
            <a:endParaRPr lang="en-GB" dirty="0" smtClean="0">
              <a:latin typeface="Arial" pitchFamily="34" charset="0"/>
            </a:endParaRPr>
          </a:p>
          <a:p>
            <a:pPr defTabSz="914400" eaLnBrk="1" hangingPunct="1">
              <a:buFontTx/>
              <a:buChar char="•"/>
            </a:pPr>
            <a:r>
              <a:rPr lang="en-GB" dirty="0" smtClean="0">
                <a:latin typeface="Arial" pitchFamily="34" charset="0"/>
              </a:rPr>
              <a:t> Some drugs prescribed for other medical conditions such as </a:t>
            </a:r>
            <a:r>
              <a:rPr lang="en-GB" b="1" dirty="0" smtClean="0">
                <a:latin typeface="Arial" pitchFamily="34" charset="0"/>
              </a:rPr>
              <a:t>glucocorticoids and breast cancer/prostate cancer drugs</a:t>
            </a:r>
            <a:r>
              <a:rPr lang="en-GB" dirty="0" smtClean="0">
                <a:latin typeface="Arial" pitchFamily="34" charset="0"/>
              </a:rPr>
              <a:t> can increase fracture risk</a:t>
            </a: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19</a:t>
            </a:fld>
            <a:endParaRPr lang="en-GB"/>
          </a:p>
        </p:txBody>
      </p:sp>
    </p:spTree>
    <p:extLst>
      <p:ext uri="{BB962C8B-B14F-4D97-AF65-F5344CB8AC3E}">
        <p14:creationId xmlns:p14="http://schemas.microsoft.com/office/powerpoint/2010/main" val="330303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All about osteoporosis</a:t>
            </a:r>
          </a:p>
          <a:p>
            <a:pPr defTabSz="914400" eaLnBrk="1" hangingPunct="1"/>
            <a:endParaRPr lang="en-GB" b="1" dirty="0" smtClean="0">
              <a:latin typeface="Arial" pitchFamily="34" charset="0"/>
            </a:endParaRPr>
          </a:p>
          <a:p>
            <a:pPr defTabSz="914400" eaLnBrk="1" hangingPunct="1"/>
            <a:endParaRPr lang="en-GB" dirty="0" smtClean="0">
              <a:latin typeface="Arial" pitchFamily="34" charset="0"/>
            </a:endParaRPr>
          </a:p>
          <a:p>
            <a:pPr defTabSz="914400" eaLnBrk="1" hangingPunct="1"/>
            <a:r>
              <a:rPr lang="en-GB" dirty="0" smtClean="0">
                <a:latin typeface="Arial" pitchFamily="34" charset="0"/>
              </a:rPr>
              <a:t>During this talk we are going to discuss:</a:t>
            </a:r>
          </a:p>
          <a:p>
            <a:pPr defTabSz="914400" eaLnBrk="1" hangingPunct="1"/>
            <a:endParaRPr lang="en-GB" dirty="0" smtClean="0">
              <a:latin typeface="Arial" pitchFamily="34" charset="0"/>
            </a:endParaRPr>
          </a:p>
          <a:p>
            <a:pPr defTabSz="914400" eaLnBrk="1" hangingPunct="1">
              <a:buFontTx/>
              <a:buChar char="•"/>
            </a:pPr>
            <a:r>
              <a:rPr lang="en-GB" b="1" dirty="0" smtClean="0">
                <a:latin typeface="Arial" pitchFamily="34" charset="0"/>
              </a:rPr>
              <a:t> What osteoporosis is</a:t>
            </a:r>
            <a:r>
              <a:rPr lang="en-GB" dirty="0" smtClean="0">
                <a:latin typeface="Arial" pitchFamily="34" charset="0"/>
              </a:rPr>
              <a:t> and how it leads to fragile bones that break easily</a:t>
            </a:r>
          </a:p>
          <a:p>
            <a:pPr defTabSz="914400" eaLnBrk="1" hangingPunct="1">
              <a:buFontTx/>
              <a:buNone/>
            </a:pPr>
            <a:endParaRPr lang="en-GB" dirty="0" smtClean="0">
              <a:latin typeface="Arial" pitchFamily="34" charset="0"/>
            </a:endParaRPr>
          </a:p>
          <a:p>
            <a:pPr defTabSz="914400" eaLnBrk="1" hangingPunct="1">
              <a:buFontTx/>
              <a:buChar char="•"/>
            </a:pPr>
            <a:r>
              <a:rPr lang="en-GB" dirty="0" smtClean="0">
                <a:latin typeface="Arial" pitchFamily="34" charset="0"/>
              </a:rPr>
              <a:t> The significant </a:t>
            </a:r>
            <a:r>
              <a:rPr lang="en-GB" b="1" dirty="0" smtClean="0">
                <a:latin typeface="Arial" pitchFamily="34" charset="0"/>
              </a:rPr>
              <a:t>impact for individuals affected and for health and social care services</a:t>
            </a:r>
            <a:endParaRPr lang="en-GB" dirty="0" smtClean="0">
              <a:latin typeface="Arial" pitchFamily="34" charset="0"/>
            </a:endParaRPr>
          </a:p>
          <a:p>
            <a:pPr defTabSz="914400" eaLnBrk="1" hangingPunct="1">
              <a:buFontTx/>
              <a:buNone/>
            </a:pPr>
            <a:endParaRPr lang="en-GB" dirty="0" smtClean="0">
              <a:latin typeface="Arial" pitchFamily="34" charset="0"/>
            </a:endParaRPr>
          </a:p>
          <a:p>
            <a:pPr defTabSz="914400" eaLnBrk="1" hangingPunct="1">
              <a:buFontTx/>
              <a:buChar char="•"/>
            </a:pPr>
            <a:r>
              <a:rPr lang="en-GB" dirty="0" smtClean="0">
                <a:latin typeface="Arial" pitchFamily="34" charset="0"/>
              </a:rPr>
              <a:t> How osteoporosis and fragile bones can now be identified and which risks are most significant</a:t>
            </a:r>
          </a:p>
          <a:p>
            <a:pPr defTabSz="914400" eaLnBrk="1" hangingPunct="1">
              <a:buFontTx/>
              <a:buNone/>
            </a:pPr>
            <a:endParaRPr lang="en-GB" dirty="0" smtClean="0">
              <a:latin typeface="Arial" pitchFamily="34" charset="0"/>
            </a:endParaRPr>
          </a:p>
          <a:p>
            <a:pPr defTabSz="914400" eaLnBrk="1" hangingPunct="1">
              <a:buFontTx/>
              <a:buChar char="•"/>
            </a:pPr>
            <a:r>
              <a:rPr lang="en-GB" dirty="0" smtClean="0">
                <a:latin typeface="Arial" pitchFamily="34" charset="0"/>
              </a:rPr>
              <a:t> The important</a:t>
            </a:r>
            <a:r>
              <a:rPr lang="en-GB" b="1" dirty="0" smtClean="0">
                <a:latin typeface="Arial" pitchFamily="34" charset="0"/>
              </a:rPr>
              <a:t>  lifestyle changes</a:t>
            </a:r>
            <a:r>
              <a:rPr lang="en-GB" dirty="0" smtClean="0">
                <a:latin typeface="Arial" pitchFamily="34" charset="0"/>
              </a:rPr>
              <a:t> which can build strong bones and make fractures less likely</a:t>
            </a:r>
          </a:p>
          <a:p>
            <a:pPr defTabSz="914400" eaLnBrk="1" hangingPunct="1">
              <a:buFontTx/>
              <a:buNone/>
            </a:pPr>
            <a:endParaRPr lang="en-GB" dirty="0" smtClean="0">
              <a:latin typeface="Arial" pitchFamily="34" charset="0"/>
            </a:endParaRPr>
          </a:p>
          <a:p>
            <a:pPr defTabSz="914400" eaLnBrk="1" hangingPunct="1">
              <a:buFontTx/>
              <a:buChar char="•"/>
            </a:pPr>
            <a:r>
              <a:rPr lang="en-GB" dirty="0" smtClean="0">
                <a:latin typeface="Arial" pitchFamily="34" charset="0"/>
              </a:rPr>
              <a:t> The effective drug treatments that can now be offered to those at a high risk of fractures,</a:t>
            </a:r>
            <a:r>
              <a:rPr lang="en-GB" baseline="0" dirty="0" smtClean="0">
                <a:latin typeface="Arial" pitchFamily="34" charset="0"/>
              </a:rPr>
              <a:t> </a:t>
            </a:r>
            <a:r>
              <a:rPr lang="en-GB" dirty="0" smtClean="0">
                <a:latin typeface="Arial" pitchFamily="34" charset="0"/>
              </a:rPr>
              <a:t>and in the final section </a:t>
            </a:r>
          </a:p>
          <a:p>
            <a:pPr defTabSz="914400" eaLnBrk="1" hangingPunct="1"/>
            <a:endParaRPr lang="en-GB" dirty="0" smtClean="0">
              <a:latin typeface="Arial" pitchFamily="34" charset="0"/>
            </a:endParaRPr>
          </a:p>
          <a:p>
            <a:pPr defTabSz="914400" eaLnBrk="1" hangingPunct="1">
              <a:buFontTx/>
              <a:buChar char="•"/>
            </a:pPr>
            <a:r>
              <a:rPr lang="en-GB" dirty="0" smtClean="0">
                <a:latin typeface="Arial" pitchFamily="34" charset="0"/>
              </a:rPr>
              <a:t> What strategies are available to </a:t>
            </a:r>
            <a:r>
              <a:rPr lang="en-GB" b="1" dirty="0" smtClean="0">
                <a:latin typeface="Arial" pitchFamily="34" charset="0"/>
              </a:rPr>
              <a:t>help with pain and disability after fractures.</a:t>
            </a:r>
          </a:p>
          <a:p>
            <a:pPr defTabSz="914400" eaLnBrk="1" hangingPunct="1">
              <a:buFontTx/>
              <a:buChar char="•"/>
            </a:pPr>
            <a:endParaRPr lang="en-GB" b="1"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2</a:t>
            </a:fld>
            <a:endParaRPr lang="en-GB"/>
          </a:p>
        </p:txBody>
      </p:sp>
    </p:spTree>
    <p:extLst>
      <p:ext uri="{BB962C8B-B14F-4D97-AF65-F5344CB8AC3E}">
        <p14:creationId xmlns:p14="http://schemas.microsoft.com/office/powerpoint/2010/main" val="2817682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Risk factors for osteoporosis and fractures</a:t>
            </a:r>
          </a:p>
          <a:p>
            <a:pPr defTabSz="914400" eaLnBrk="1" hangingPunct="1"/>
            <a:endParaRPr lang="en-GB" b="1" dirty="0" smtClean="0">
              <a:latin typeface="Arial" pitchFamily="34" charset="0"/>
            </a:endParaRPr>
          </a:p>
          <a:p>
            <a:pPr defTabSz="914400" eaLnBrk="1" hangingPunct="1"/>
            <a:endParaRPr lang="en-GB" b="1" dirty="0" smtClean="0">
              <a:latin typeface="Arial" pitchFamily="34" charset="0"/>
            </a:endParaRPr>
          </a:p>
          <a:p>
            <a:pPr defTabSz="914400" eaLnBrk="1" hangingPunct="1">
              <a:buFontTx/>
              <a:buChar char="•"/>
            </a:pPr>
            <a:r>
              <a:rPr lang="en-GB" dirty="0" smtClean="0">
                <a:latin typeface="Arial" pitchFamily="34" charset="0"/>
              </a:rPr>
              <a:t> Some medical conditions such as </a:t>
            </a:r>
            <a:r>
              <a:rPr lang="en-GB" b="1" dirty="0" smtClean="0">
                <a:latin typeface="Arial" pitchFamily="34" charset="0"/>
              </a:rPr>
              <a:t>rheumatoid arthritis </a:t>
            </a:r>
            <a:r>
              <a:rPr lang="en-GB" dirty="0" smtClean="0">
                <a:latin typeface="Arial" pitchFamily="34" charset="0"/>
              </a:rPr>
              <a:t>and </a:t>
            </a:r>
            <a:r>
              <a:rPr lang="en-GB" b="1" dirty="0" smtClean="0">
                <a:latin typeface="Arial" pitchFamily="34" charset="0"/>
              </a:rPr>
              <a:t>early menopause</a:t>
            </a:r>
            <a:r>
              <a:rPr lang="en-GB" dirty="0" smtClean="0">
                <a:latin typeface="Arial" pitchFamily="34" charset="0"/>
              </a:rPr>
              <a:t> increase osteoporosis and fracture risk</a:t>
            </a:r>
          </a:p>
          <a:p>
            <a:pPr marL="171450" indent="-171450" defTabSz="914400" eaLnBrk="1" hangingPunct="1">
              <a:buFont typeface="Arial" pitchFamily="34" charset="0"/>
              <a:buChar char="•"/>
            </a:pPr>
            <a:endParaRPr lang="en-GB" dirty="0" smtClean="0">
              <a:latin typeface="Arial" pitchFamily="34" charset="0"/>
            </a:endParaRPr>
          </a:p>
          <a:p>
            <a:pPr defTabSz="914400" eaLnBrk="1" hangingPunct="1">
              <a:buFontTx/>
              <a:buChar char="•"/>
            </a:pPr>
            <a:r>
              <a:rPr lang="en-GB" dirty="0" smtClean="0">
                <a:latin typeface="Arial" pitchFamily="34" charset="0"/>
              </a:rPr>
              <a:t> Any condition that causes long term</a:t>
            </a:r>
            <a:r>
              <a:rPr lang="en-GB" b="1" dirty="0" smtClean="0">
                <a:latin typeface="Arial" pitchFamily="34" charset="0"/>
              </a:rPr>
              <a:t> immobility</a:t>
            </a:r>
            <a:r>
              <a:rPr lang="en-GB" dirty="0" smtClean="0">
                <a:latin typeface="Arial" pitchFamily="34" charset="0"/>
              </a:rPr>
              <a:t> or </a:t>
            </a:r>
          </a:p>
          <a:p>
            <a:pPr defTabSz="914400" eaLnBrk="1" hangingPunct="1">
              <a:buFontTx/>
              <a:buChar char="•"/>
            </a:pPr>
            <a:endParaRPr lang="en-GB" dirty="0" smtClean="0">
              <a:latin typeface="Arial" pitchFamily="34" charset="0"/>
            </a:endParaRPr>
          </a:p>
          <a:p>
            <a:pPr defTabSz="914400" eaLnBrk="1" hangingPunct="1">
              <a:buFontTx/>
              <a:buChar char="•"/>
            </a:pPr>
            <a:r>
              <a:rPr lang="en-GB" dirty="0" smtClean="0">
                <a:latin typeface="Arial" pitchFamily="34" charset="0"/>
              </a:rPr>
              <a:t> Affects the way we </a:t>
            </a:r>
            <a:r>
              <a:rPr lang="en-GB" b="1" dirty="0" smtClean="0">
                <a:latin typeface="Arial" pitchFamily="34" charset="0"/>
              </a:rPr>
              <a:t>absorb food</a:t>
            </a:r>
            <a:r>
              <a:rPr lang="en-GB" dirty="0" smtClean="0">
                <a:latin typeface="Arial" pitchFamily="34" charset="0"/>
              </a:rPr>
              <a:t> such as Crohn</a:t>
            </a:r>
            <a:r>
              <a:rPr lang="en-GB" dirty="0" smtClean="0"/>
              <a:t>’</a:t>
            </a:r>
            <a:r>
              <a:rPr lang="en-GB" dirty="0" smtClean="0">
                <a:latin typeface="Arial" pitchFamily="34" charset="0"/>
              </a:rPr>
              <a:t>s disease or coeliac disease can increase osteoporosis risk; some conditions such as anorexia nervosa and premature menopause, not only deprive the body of essential nutrients (anorexia nervosa) but reduce levels of sex hormones that help keep bones strong</a:t>
            </a:r>
          </a:p>
          <a:p>
            <a:pPr marL="171450" indent="-171450" defTabSz="914400" eaLnBrk="1" hangingPunct="1">
              <a:buFont typeface="Arial" pitchFamily="34" charset="0"/>
              <a:buChar char="•"/>
            </a:pPr>
            <a:endParaRPr lang="en-GB" dirty="0" smtClean="0">
              <a:latin typeface="Arial" pitchFamily="34" charset="0"/>
            </a:endParaRPr>
          </a:p>
          <a:p>
            <a:pPr defTabSz="914400" eaLnBrk="1" hangingPunct="1">
              <a:buFontTx/>
              <a:buChar char="•"/>
            </a:pPr>
            <a:r>
              <a:rPr lang="en-GB" b="1" dirty="0" smtClean="0">
                <a:latin typeface="Arial" pitchFamily="34" charset="0"/>
              </a:rPr>
              <a:t> Low body weight</a:t>
            </a:r>
            <a:r>
              <a:rPr lang="en-GB" dirty="0" smtClean="0">
                <a:latin typeface="Arial" pitchFamily="34" charset="0"/>
              </a:rPr>
              <a:t> makes osteoporosis and fragility fractures more likely</a:t>
            </a:r>
          </a:p>
          <a:p>
            <a:pPr marL="171450" indent="-171450" defTabSz="914400" eaLnBrk="1" hangingPunct="1">
              <a:buFont typeface="Arial" pitchFamily="34" charset="0"/>
              <a:buChar char="•"/>
            </a:pPr>
            <a:endParaRPr lang="en-GB" dirty="0" smtClean="0">
              <a:latin typeface="Arial" pitchFamily="34" charset="0"/>
            </a:endParaRPr>
          </a:p>
          <a:p>
            <a:pPr defTabSz="914400" eaLnBrk="1" hangingPunct="1">
              <a:buFontTx/>
              <a:buChar char="•"/>
            </a:pPr>
            <a:r>
              <a:rPr lang="en-GB" b="1" dirty="0" smtClean="0">
                <a:latin typeface="Arial" pitchFamily="34" charset="0"/>
              </a:rPr>
              <a:t> Genetic factors</a:t>
            </a:r>
            <a:r>
              <a:rPr lang="en-GB" dirty="0" smtClean="0">
                <a:latin typeface="Arial" pitchFamily="34" charset="0"/>
              </a:rPr>
              <a:t> are also important </a:t>
            </a:r>
            <a:r>
              <a:rPr lang="en-GB" dirty="0" smtClean="0"/>
              <a:t>–</a:t>
            </a:r>
            <a:r>
              <a:rPr lang="en-GB" dirty="0" smtClean="0">
                <a:latin typeface="Arial" pitchFamily="34" charset="0"/>
              </a:rPr>
              <a:t> some families have a strong family history and if your parents broke their hip easily you are more at risk</a:t>
            </a:r>
          </a:p>
          <a:p>
            <a:pPr marL="171450" indent="-171450" defTabSz="914400" eaLnBrk="1" hangingPunct="1">
              <a:buFont typeface="Arial" pitchFamily="34" charset="0"/>
              <a:buChar char="•"/>
            </a:pPr>
            <a:endParaRPr lang="en-GB" dirty="0" smtClean="0">
              <a:latin typeface="Arial" pitchFamily="34" charset="0"/>
            </a:endParaRPr>
          </a:p>
          <a:p>
            <a:pPr defTabSz="914400" eaLnBrk="1" hangingPunct="1">
              <a:buFontTx/>
              <a:buChar char="•"/>
            </a:pPr>
            <a:r>
              <a:rPr lang="en-GB" b="1" dirty="0" smtClean="0">
                <a:latin typeface="Arial" pitchFamily="34" charset="0"/>
              </a:rPr>
              <a:t> Current smoking</a:t>
            </a:r>
            <a:r>
              <a:rPr lang="en-GB" dirty="0" smtClean="0">
                <a:latin typeface="Arial" pitchFamily="34" charset="0"/>
              </a:rPr>
              <a:t> and</a:t>
            </a:r>
          </a:p>
          <a:p>
            <a:pPr marL="171450" indent="-171450" defTabSz="914400" eaLnBrk="1" hangingPunct="1">
              <a:buFont typeface="Arial" pitchFamily="34" charset="0"/>
              <a:buChar char="•"/>
            </a:pPr>
            <a:endParaRPr lang="en-GB" dirty="0" smtClean="0">
              <a:latin typeface="Arial" pitchFamily="34" charset="0"/>
            </a:endParaRPr>
          </a:p>
          <a:p>
            <a:pPr defTabSz="914400" eaLnBrk="1" hangingPunct="1">
              <a:buFontTx/>
              <a:buChar char="•"/>
            </a:pPr>
            <a:r>
              <a:rPr lang="en-GB" b="1" dirty="0" smtClean="0">
                <a:latin typeface="Arial" pitchFamily="34" charset="0"/>
              </a:rPr>
              <a:t> Alcohol intake</a:t>
            </a:r>
            <a:r>
              <a:rPr lang="en-GB" dirty="0" smtClean="0">
                <a:latin typeface="Arial" pitchFamily="34" charset="0"/>
              </a:rPr>
              <a:t> above 3 units daily will increase the risk of fragility fractures</a:t>
            </a:r>
          </a:p>
          <a:p>
            <a:pPr marL="171450" indent="-171450" defTabSz="914400" eaLnBrk="1" hangingPunct="1">
              <a:buFont typeface="Arial" pitchFamily="34" charset="0"/>
              <a:buChar char="•"/>
            </a:pPr>
            <a:endParaRPr lang="en-GB" dirty="0" smtClean="0">
              <a:latin typeface="Arial" pitchFamily="34" charset="0"/>
            </a:endParaRPr>
          </a:p>
          <a:p>
            <a:pPr defTabSz="914400" eaLnBrk="1" hangingPunct="1">
              <a:buFontTx/>
              <a:buChar char="•"/>
            </a:pPr>
            <a:r>
              <a:rPr lang="en-GB" dirty="0" smtClean="0">
                <a:latin typeface="Arial" pitchFamily="34" charset="0"/>
              </a:rPr>
              <a:t> </a:t>
            </a:r>
            <a:r>
              <a:rPr lang="en-GB" b="1" dirty="0" smtClean="0">
                <a:latin typeface="Arial" pitchFamily="34" charset="0"/>
              </a:rPr>
              <a:t>Bones have already broken easily</a:t>
            </a: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20</a:t>
            </a:fld>
            <a:endParaRPr lang="en-GB"/>
          </a:p>
        </p:txBody>
      </p:sp>
    </p:spTree>
    <p:extLst>
      <p:ext uri="{BB962C8B-B14F-4D97-AF65-F5344CB8AC3E}">
        <p14:creationId xmlns:p14="http://schemas.microsoft.com/office/powerpoint/2010/main" val="3335191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itchFamily="34" charset="0"/>
              <a:buNone/>
            </a:pPr>
            <a:r>
              <a:rPr lang="en-US" b="1" dirty="0" smtClean="0">
                <a:solidFill>
                  <a:srgbClr val="000000"/>
                </a:solidFill>
                <a:latin typeface="Lucida Grande"/>
                <a:ea typeface="Lucida Grande"/>
                <a:cs typeface="Lucida Grande"/>
                <a:sym typeface="Lucida Grande"/>
              </a:rPr>
              <a:t>If you have one ‘fragility fracture’ the risk of having another is particularly high especially in the following five years:</a:t>
            </a:r>
          </a:p>
          <a:p>
            <a:pPr marL="0" indent="0" eaLnBrk="1" hangingPunct="1">
              <a:buFont typeface="Arial" pitchFamily="34" charset="0"/>
              <a:buNone/>
            </a:pPr>
            <a:endParaRPr lang="en-US" b="1" dirty="0" smtClean="0">
              <a:solidFill>
                <a:srgbClr val="000000"/>
              </a:solidFill>
              <a:latin typeface="Lucida Grande"/>
              <a:ea typeface="Lucida Grande"/>
              <a:cs typeface="Lucida Grande"/>
              <a:sym typeface="Lucida Grande"/>
            </a:endParaRPr>
          </a:p>
          <a:p>
            <a:pPr marL="0" indent="0" eaLnBrk="1" hangingPunct="1">
              <a:buFont typeface="Arial" pitchFamily="34" charset="0"/>
              <a:buNone/>
            </a:pPr>
            <a:endParaRPr lang="en-US" dirty="0" smtClean="0">
              <a:solidFill>
                <a:srgbClr val="000000"/>
              </a:solidFill>
              <a:latin typeface="Lucida Grande"/>
              <a:ea typeface="Lucida Grande"/>
              <a:cs typeface="Lucida Grande"/>
              <a:sym typeface="Lucida Grande"/>
            </a:endParaRPr>
          </a:p>
          <a:p>
            <a:pPr marL="171450" indent="-171450" eaLnBrk="1" hangingPunct="1">
              <a:buFont typeface="Arial" pitchFamily="34" charset="0"/>
              <a:buChar char="•"/>
            </a:pPr>
            <a:r>
              <a:rPr lang="en-GB" sz="1200" b="0" i="0" kern="1200" dirty="0" smtClean="0">
                <a:solidFill>
                  <a:schemeClr val="tx1"/>
                </a:solidFill>
                <a:effectLst/>
                <a:latin typeface="+mn-lt"/>
                <a:ea typeface="+mn-ea"/>
                <a:cs typeface="+mn-cs"/>
              </a:rPr>
              <a:t> A population-based study in 4140 postmenopausal women, aged between 50 and 90 years. A total of 924 (22%) women had a first fracture and 243 of these (26%</a:t>
            </a:r>
            <a:r>
              <a:rPr lang="en-GB" sz="1200" b="0" i="0" kern="1200" baseline="0" dirty="0" smtClean="0">
                <a:solidFill>
                  <a:schemeClr val="tx1"/>
                </a:solidFill>
                <a:effectLst/>
                <a:latin typeface="+mn-lt"/>
                <a:ea typeface="+mn-ea"/>
                <a:cs typeface="+mn-cs"/>
              </a:rPr>
              <a:t> of 924</a:t>
            </a:r>
            <a:r>
              <a:rPr lang="en-GB" sz="1200" b="0" i="0" kern="1200" dirty="0" smtClean="0">
                <a:solidFill>
                  <a:schemeClr val="tx1"/>
                </a:solidFill>
                <a:effectLst/>
                <a:latin typeface="+mn-lt"/>
                <a:ea typeface="+mn-ea"/>
                <a:cs typeface="+mn-cs"/>
              </a:rPr>
              <a:t>) had a subsequent fracture. </a:t>
            </a:r>
          </a:p>
          <a:p>
            <a:pPr marL="171450" indent="-171450" eaLnBrk="1" hangingPunct="1">
              <a:buFont typeface="Arial" pitchFamily="34" charset="0"/>
              <a:buChar char="•"/>
            </a:pPr>
            <a:endParaRPr lang="en-GB" sz="1200" b="0" i="0" kern="1200" dirty="0" smtClean="0">
              <a:solidFill>
                <a:schemeClr val="tx1"/>
              </a:solidFill>
              <a:effectLst/>
              <a:latin typeface="+mn-lt"/>
              <a:ea typeface="+mn-ea"/>
              <a:cs typeface="+mn-cs"/>
            </a:endParaRPr>
          </a:p>
          <a:p>
            <a:pPr marL="171450" indent="-171450" eaLnBrk="1" hangingPunct="1">
              <a:buFont typeface="Arial" pitchFamily="34" charset="0"/>
              <a:buChar char="•"/>
            </a:pPr>
            <a:r>
              <a:rPr lang="en-GB" sz="1200" b="0" i="0" kern="1200" dirty="0" smtClean="0">
                <a:solidFill>
                  <a:schemeClr val="tx1"/>
                </a:solidFill>
                <a:effectLst/>
                <a:latin typeface="+mn-lt"/>
                <a:ea typeface="+mn-ea"/>
                <a:cs typeface="+mn-cs"/>
              </a:rPr>
              <a:t>After a first fracture, 23% of all subsequent fractures occurred within 1 year and 54% (more than half) within 5 years</a:t>
            </a:r>
            <a:endParaRPr lang="en-US" dirty="0" smtClean="0">
              <a:solidFill>
                <a:srgbClr val="000000"/>
              </a:solidFill>
              <a:latin typeface="Lucida Grande"/>
              <a:ea typeface="Lucida Grande"/>
              <a:cs typeface="Lucida Grande"/>
              <a:sym typeface="Lucida Grande"/>
            </a:endParaRPr>
          </a:p>
          <a:p>
            <a:pPr marL="0" indent="0" eaLnBrk="1" hangingPunct="1">
              <a:buFont typeface="Arial" pitchFamily="34" charset="0"/>
              <a:buNone/>
            </a:pPr>
            <a:endParaRPr lang="en-US" dirty="0" smtClean="0">
              <a:solidFill>
                <a:srgbClr val="000000"/>
              </a:solidFill>
              <a:latin typeface="Lucida Grande"/>
              <a:ea typeface="Lucida Grande"/>
              <a:cs typeface="Lucida Grande"/>
              <a:sym typeface="Lucida Grande"/>
            </a:endParaRPr>
          </a:p>
          <a:p>
            <a:pPr marL="171450" indent="-171450" eaLnBrk="1" hangingPunct="1">
              <a:buFont typeface="Arial" pitchFamily="34" charset="0"/>
              <a:buChar char="•"/>
            </a:pPr>
            <a:r>
              <a:rPr lang="en-US" dirty="0" smtClean="0">
                <a:solidFill>
                  <a:srgbClr val="000000"/>
                </a:solidFill>
                <a:latin typeface="Lucida Grande"/>
                <a:ea typeface="Lucida Grande"/>
                <a:cs typeface="Lucida Grande"/>
                <a:sym typeface="Lucida Grande"/>
              </a:rPr>
              <a:t>It’s important, therefore, for the doctor to prescribe a drug treatment if it is needed as soon as possible after the first fracture</a:t>
            </a: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21</a:t>
            </a:fld>
            <a:endParaRPr lang="en-GB"/>
          </a:p>
        </p:txBody>
      </p:sp>
    </p:spTree>
    <p:extLst>
      <p:ext uri="{BB962C8B-B14F-4D97-AF65-F5344CB8AC3E}">
        <p14:creationId xmlns:p14="http://schemas.microsoft.com/office/powerpoint/2010/main" val="3218962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Gill Sans"/>
              </a:rPr>
              <a:t>Osteoporotic fractures have a greater impact on quality of life as we age. </a:t>
            </a: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22</a:t>
            </a:fld>
            <a:endParaRPr lang="en-GB"/>
          </a:p>
        </p:txBody>
      </p:sp>
    </p:spTree>
    <p:extLst>
      <p:ext uri="{BB962C8B-B14F-4D97-AF65-F5344CB8AC3E}">
        <p14:creationId xmlns:p14="http://schemas.microsoft.com/office/powerpoint/2010/main" val="1933790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Osteoporosis diagnosed on a scan</a:t>
            </a:r>
          </a:p>
          <a:p>
            <a:pPr defTabSz="914400" eaLnBrk="1" hangingPunct="1"/>
            <a:endParaRPr lang="en-GB" b="1" dirty="0" smtClean="0">
              <a:latin typeface="Arial" pitchFamily="34" charset="0"/>
            </a:endParaRPr>
          </a:p>
          <a:p>
            <a:pPr defTabSz="914400" eaLnBrk="1" hangingPunct="1"/>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The current </a:t>
            </a:r>
            <a:r>
              <a:rPr lang="en-GB" dirty="0" smtClean="0"/>
              <a:t>‘</a:t>
            </a:r>
            <a:r>
              <a:rPr lang="en-GB" dirty="0" smtClean="0">
                <a:latin typeface="Arial" pitchFamily="34" charset="0"/>
              </a:rPr>
              <a:t>gold standard</a:t>
            </a:r>
            <a:r>
              <a:rPr lang="en-GB" dirty="0" smtClean="0"/>
              <a:t>’</a:t>
            </a:r>
            <a:r>
              <a:rPr lang="en-GB" dirty="0" smtClean="0">
                <a:latin typeface="Arial" pitchFamily="34" charset="0"/>
              </a:rPr>
              <a:t> for measuring the density of bone and diagnosing osteoporosis is </a:t>
            </a:r>
            <a:r>
              <a:rPr lang="en-GB" b="1" dirty="0" smtClean="0">
                <a:latin typeface="Arial" pitchFamily="34" charset="0"/>
              </a:rPr>
              <a:t>DXA (dual energy x ray absorptiometry)</a:t>
            </a:r>
            <a:r>
              <a:rPr lang="en-GB" dirty="0" smtClean="0">
                <a:latin typeface="Arial" pitchFamily="34" charset="0"/>
              </a:rPr>
              <a:t> scanning  </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Most scanners measure a number of spinal bones and one hip </a:t>
            </a:r>
            <a:r>
              <a:rPr lang="en-GB" b="1" dirty="0" smtClean="0">
                <a:latin typeface="Arial" pitchFamily="34" charset="0"/>
              </a:rPr>
              <a:t>(axial scan</a:t>
            </a:r>
            <a:r>
              <a:rPr lang="en-GB" dirty="0" smtClean="0">
                <a:latin typeface="Arial" pitchFamily="34" charset="0"/>
              </a:rPr>
              <a:t>)  </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The scan uses low dose radiation; is painless and silent and involves lying on a bed for a few minutes.  </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The results come up on a computer screen.  </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Scanners are mainly used to measure the quantity of bone (bone density); sometimes they will identify a compression fracture if it is in the area scanned  </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Newer scanners are set up to specifically identify fractures</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Some DXA scanners, called</a:t>
            </a:r>
            <a:r>
              <a:rPr lang="en-GB" b="1" dirty="0" smtClean="0">
                <a:latin typeface="Arial" pitchFamily="34" charset="0"/>
              </a:rPr>
              <a:t> peripheral </a:t>
            </a:r>
            <a:r>
              <a:rPr lang="en-GB" dirty="0" smtClean="0">
                <a:latin typeface="Arial" pitchFamily="34" charset="0"/>
              </a:rPr>
              <a:t>scanners, measure bone density in the heel or forearm</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There are other scans available using </a:t>
            </a:r>
            <a:r>
              <a:rPr lang="en-GB" b="1" dirty="0" smtClean="0">
                <a:latin typeface="Arial" pitchFamily="34" charset="0"/>
              </a:rPr>
              <a:t>ultrasound</a:t>
            </a:r>
            <a:r>
              <a:rPr lang="en-GB" dirty="0" smtClean="0">
                <a:latin typeface="Arial" pitchFamily="34" charset="0"/>
              </a:rPr>
              <a:t>. </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Although these ultrasound scans give some information about your risk of fracture they are not as good as DXA scanners.  </a:t>
            </a:r>
          </a:p>
          <a:p>
            <a:pPr defTabSz="914400" eaLnBrk="1" hangingPunct="1"/>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23</a:t>
            </a:fld>
            <a:endParaRPr lang="en-GB"/>
          </a:p>
        </p:txBody>
      </p:sp>
    </p:spTree>
    <p:extLst>
      <p:ext uri="{BB962C8B-B14F-4D97-AF65-F5344CB8AC3E}">
        <p14:creationId xmlns:p14="http://schemas.microsoft.com/office/powerpoint/2010/main" val="1015543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Osteoporosis on a DXA bone density scan</a:t>
            </a:r>
          </a:p>
          <a:p>
            <a:pPr defTabSz="914400" eaLnBrk="1" hangingPunct="1"/>
            <a:endParaRPr lang="en-GB" b="1" dirty="0" smtClean="0">
              <a:latin typeface="Arial" pitchFamily="34" charset="0"/>
            </a:endParaRPr>
          </a:p>
          <a:p>
            <a:pPr defTabSz="914400" eaLnBrk="1" hangingPunct="1"/>
            <a:endParaRPr lang="en-GB" b="1"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Osteoporosis was </a:t>
            </a:r>
            <a:r>
              <a:rPr lang="en-GB" b="1" dirty="0" smtClean="0">
                <a:latin typeface="Arial" pitchFamily="34" charset="0"/>
              </a:rPr>
              <a:t>defined by the World Health Organisation in 1994</a:t>
            </a:r>
            <a:r>
              <a:rPr lang="en-GB" dirty="0" smtClean="0">
                <a:latin typeface="Arial" pitchFamily="34" charset="0"/>
              </a:rPr>
              <a:t> based on measurements obtained from bone density scans </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When you have a scan your results are compared with a reference measurement made in young healthy women  </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If your results are 2.5 standard deviations (a statistical measure) below this reference measurement than you are </a:t>
            </a:r>
            <a:r>
              <a:rPr lang="en-GB" b="1" dirty="0" smtClean="0">
                <a:latin typeface="Arial" pitchFamily="34" charset="0"/>
              </a:rPr>
              <a:t>diagnosed as having osteoporosis</a:t>
            </a:r>
            <a:r>
              <a:rPr lang="en-GB" dirty="0" smtClean="0">
                <a:latin typeface="Arial" pitchFamily="34" charset="0"/>
              </a:rPr>
              <a:t>  </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If you have also experienced a fracture you are said to have severe osteoporosis</a:t>
            </a:r>
          </a:p>
          <a:p>
            <a:pPr defTabSz="914400" eaLnBrk="1" hangingPunct="1"/>
            <a:endParaRPr lang="en-GB" dirty="0" smtClean="0">
              <a:latin typeface="Arial" pitchFamily="34" charset="0"/>
            </a:endParaRPr>
          </a:p>
          <a:p>
            <a:pPr defTabSz="914400" eaLnBrk="1" hangingPunct="1"/>
            <a:endParaRPr lang="en-GB" i="1" dirty="0" smtClean="0">
              <a:latin typeface="Arial" pitchFamily="34" charset="0"/>
            </a:endParaRPr>
          </a:p>
          <a:p>
            <a:pPr defTabSz="914400" eaLnBrk="1" hangingPunct="1"/>
            <a:r>
              <a:rPr lang="en-GB" i="1" dirty="0" smtClean="0">
                <a:latin typeface="Arial" pitchFamily="34" charset="0"/>
              </a:rPr>
              <a:t>WHO Study Group (1994). Assessment of fracture risk and its application to screening for post menopausal osteoporosis. 843: 1-129. WHO Technical Report Series.</a:t>
            </a:r>
          </a:p>
          <a:p>
            <a:pPr defTabSz="914400" eaLnBrk="1" hangingPunct="1"/>
            <a:endParaRPr lang="en-GB" b="1"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24</a:t>
            </a:fld>
            <a:endParaRPr lang="en-GB"/>
          </a:p>
        </p:txBody>
      </p:sp>
    </p:spTree>
    <p:extLst>
      <p:ext uri="{BB962C8B-B14F-4D97-AF65-F5344CB8AC3E}">
        <p14:creationId xmlns:p14="http://schemas.microsoft.com/office/powerpoint/2010/main" val="2052794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Risk of fragility fracture</a:t>
            </a:r>
          </a:p>
          <a:p>
            <a:pPr defTabSz="914400" eaLnBrk="1" hangingPunct="1"/>
            <a:endParaRPr lang="en-GB" b="1" dirty="0" smtClean="0">
              <a:latin typeface="Arial" pitchFamily="34" charset="0"/>
            </a:endParaRPr>
          </a:p>
          <a:p>
            <a:pPr defTabSz="914400" eaLnBrk="1" hangingPunct="1"/>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The risk of having a fragility fracture will depend on the </a:t>
            </a:r>
            <a:r>
              <a:rPr lang="en-GB" b="1" dirty="0" smtClean="0">
                <a:latin typeface="Arial" pitchFamily="34" charset="0"/>
              </a:rPr>
              <a:t>strength of our bones</a:t>
            </a:r>
            <a:r>
              <a:rPr lang="en-GB" dirty="0" smtClean="0">
                <a:latin typeface="Arial" pitchFamily="34" charset="0"/>
              </a:rPr>
              <a:t> as well as </a:t>
            </a:r>
            <a:r>
              <a:rPr lang="en-GB" b="1" dirty="0" smtClean="0">
                <a:latin typeface="Arial" pitchFamily="34" charset="0"/>
              </a:rPr>
              <a:t>whether a fall occurs</a:t>
            </a:r>
            <a:r>
              <a:rPr lang="en-GB" dirty="0" smtClean="0">
                <a:latin typeface="Arial" pitchFamily="34" charset="0"/>
              </a:rPr>
              <a:t> (although vertebral compression fractures can happen spontaneously, hip and wrists and other fractures are associated with falling)</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The impact of the fall will also affect whether a fracture occurs </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So falling on a hard surface for example may be more likely to result in fracture than falling on a soft surface</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Bone density measurements tell us how much bone there is, and gives a good idea about your underlying risk of fracture; however it is not itself a measurement of bone strength. </a:t>
            </a:r>
          </a:p>
          <a:p>
            <a:pPr marL="171450" indent="-171450" defTabSz="914400" eaLnBrk="1" hangingPunct="1">
              <a:buFont typeface="Arial" pitchFamily="34" charset="0"/>
              <a:buChar char="•"/>
            </a:pPr>
            <a:endParaRPr lang="en-GB" b="1" dirty="0" smtClean="0">
              <a:latin typeface="Arial" pitchFamily="34" charset="0"/>
            </a:endParaRPr>
          </a:p>
          <a:p>
            <a:pPr marL="171450" indent="-171450" defTabSz="914400" eaLnBrk="1" hangingPunct="1">
              <a:buFont typeface="Arial" pitchFamily="34" charset="0"/>
              <a:buChar char="•"/>
            </a:pPr>
            <a:r>
              <a:rPr lang="en-GB" b="1" dirty="0" smtClean="0">
                <a:latin typeface="Arial" pitchFamily="34" charset="0"/>
              </a:rPr>
              <a:t>Many other factors will contribute to bone strength </a:t>
            </a:r>
            <a:r>
              <a:rPr lang="en-GB" dirty="0" smtClean="0">
                <a:latin typeface="Arial" pitchFamily="34" charset="0"/>
              </a:rPr>
              <a:t>and identifying these factors will help build up a more complete picture of bone strength and therefore risk of fracture.</a:t>
            </a:r>
          </a:p>
          <a:p>
            <a:pPr defTabSz="914400" eaLnBrk="1" hangingPunct="1"/>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25</a:t>
            </a:fld>
            <a:endParaRPr lang="en-GB"/>
          </a:p>
        </p:txBody>
      </p:sp>
    </p:spTree>
    <p:extLst>
      <p:ext uri="{BB962C8B-B14F-4D97-AF65-F5344CB8AC3E}">
        <p14:creationId xmlns:p14="http://schemas.microsoft.com/office/powerpoint/2010/main" val="2084276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Risk of fragility fracture</a:t>
            </a:r>
          </a:p>
          <a:p>
            <a:pPr defTabSz="914400" eaLnBrk="1" hangingPunct="1"/>
            <a:endParaRPr lang="en-GB" b="1" dirty="0" smtClean="0">
              <a:latin typeface="Arial" pitchFamily="34" charset="0"/>
            </a:endParaRPr>
          </a:p>
          <a:p>
            <a:pPr defTabSz="914400" eaLnBrk="1" hangingPunct="1"/>
            <a:endParaRPr lang="en-GB" b="1"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All these factors can be put together to provide a more accurate assessment of your risk of fracture</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Such </a:t>
            </a:r>
            <a:r>
              <a:rPr lang="en-GB" b="1" dirty="0" smtClean="0"/>
              <a:t>‘</a:t>
            </a:r>
            <a:r>
              <a:rPr lang="en-GB" b="1" dirty="0" smtClean="0">
                <a:latin typeface="Arial" pitchFamily="34" charset="0"/>
              </a:rPr>
              <a:t>fracture risk assessment</a:t>
            </a:r>
            <a:r>
              <a:rPr lang="en-GB" b="1" dirty="0" smtClean="0"/>
              <a:t>’</a:t>
            </a:r>
            <a:r>
              <a:rPr lang="en-GB" b="1" dirty="0" smtClean="0">
                <a:latin typeface="Arial" pitchFamily="34" charset="0"/>
              </a:rPr>
              <a:t> </a:t>
            </a:r>
            <a:r>
              <a:rPr lang="en-GB" dirty="0" smtClean="0">
                <a:latin typeface="Arial" pitchFamily="34" charset="0"/>
              </a:rPr>
              <a:t>is most useful when doctors are making decisions about whether a drug treatment is needed to reduce fracture risk</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Those with a high fracture risk will be prescribed drug treatments</a:t>
            </a: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26</a:t>
            </a:fld>
            <a:endParaRPr lang="en-GB"/>
          </a:p>
        </p:txBody>
      </p:sp>
    </p:spTree>
    <p:extLst>
      <p:ext uri="{BB962C8B-B14F-4D97-AF65-F5344CB8AC3E}">
        <p14:creationId xmlns:p14="http://schemas.microsoft.com/office/powerpoint/2010/main" val="495683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FRAX</a:t>
            </a:r>
          </a:p>
          <a:p>
            <a:pPr defTabSz="914400" eaLnBrk="1" hangingPunct="1"/>
            <a:endParaRPr lang="en-GB" b="1" dirty="0" smtClean="0">
              <a:latin typeface="Arial" pitchFamily="34" charset="0"/>
            </a:endParaRPr>
          </a:p>
          <a:p>
            <a:pPr defTabSz="914400" eaLnBrk="1" hangingPunct="1"/>
            <a:endParaRPr lang="en-GB" b="1"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In 2008 the World Health Organisation approved a questionnaire or </a:t>
            </a:r>
            <a:r>
              <a:rPr lang="en-GB" dirty="0" smtClean="0"/>
              <a:t>’</a:t>
            </a:r>
            <a:r>
              <a:rPr lang="en-GB" dirty="0" smtClean="0">
                <a:latin typeface="Arial" pitchFamily="34" charset="0"/>
              </a:rPr>
              <a:t>tool</a:t>
            </a:r>
            <a:r>
              <a:rPr lang="en-GB" dirty="0" smtClean="0"/>
              <a:t>’</a:t>
            </a:r>
            <a:r>
              <a:rPr lang="en-GB" dirty="0" smtClean="0">
                <a:latin typeface="Arial" pitchFamily="34" charset="0"/>
              </a:rPr>
              <a:t> (available on the internet) called</a:t>
            </a:r>
            <a:r>
              <a:rPr lang="en-GB" b="1" dirty="0" smtClean="0">
                <a:latin typeface="Arial" pitchFamily="34" charset="0"/>
              </a:rPr>
              <a:t> FRAX</a:t>
            </a:r>
            <a:r>
              <a:rPr lang="en-GB" dirty="0" smtClean="0">
                <a:latin typeface="Arial" pitchFamily="34" charset="0"/>
              </a:rPr>
              <a:t>. </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This puts together all the  proven risk factors and calculates a persons risk of a fragility fracture in the next 10 years. </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In the UK a number of experts (the National Osteoporosis Guideline Group) have created a guideline using the results of the FRAX tool to help clinicians decide if a drug treatment is needed</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As well as FRAX doctors might also  use a tool called </a:t>
            </a:r>
            <a:r>
              <a:rPr lang="en-GB" b="1" dirty="0" err="1" smtClean="0">
                <a:latin typeface="Arial" pitchFamily="34" charset="0"/>
              </a:rPr>
              <a:t>Qfracture</a:t>
            </a:r>
            <a:r>
              <a:rPr lang="en-GB" dirty="0" smtClean="0">
                <a:latin typeface="Arial" pitchFamily="34" charset="0"/>
              </a:rPr>
              <a:t> to assess fracture risk</a:t>
            </a:r>
          </a:p>
          <a:p>
            <a:pPr defTabSz="914400" eaLnBrk="1" hangingPunct="1"/>
            <a:endParaRPr lang="en-GB" dirty="0" smtClean="0">
              <a:latin typeface="Arial" pitchFamily="34" charset="0"/>
            </a:endParaRPr>
          </a:p>
          <a:p>
            <a:pPr defTabSz="914400" eaLnBrk="1" hangingPunct="1"/>
            <a:endParaRPr lang="en-GB" dirty="0" smtClean="0">
              <a:latin typeface="Arial" pitchFamily="34" charset="0"/>
            </a:endParaRPr>
          </a:p>
          <a:p>
            <a:pPr defTabSz="914400" eaLnBrk="1" hangingPunct="1"/>
            <a:r>
              <a:rPr lang="en-GB" i="1" dirty="0" smtClean="0">
                <a:latin typeface="Arial" pitchFamily="34" charset="0"/>
              </a:rPr>
              <a:t>www.shef.ac.uk/FRAX/   </a:t>
            </a:r>
          </a:p>
          <a:p>
            <a:pPr defTabSz="914400" eaLnBrk="1" hangingPunct="1"/>
            <a:endParaRPr lang="en-GB" i="1" dirty="0" smtClean="0">
              <a:latin typeface="Arial" pitchFamily="34" charset="0"/>
            </a:endParaRPr>
          </a:p>
          <a:p>
            <a:pPr defTabSz="914400" eaLnBrk="1" hangingPunct="1"/>
            <a:r>
              <a:rPr lang="en-GB" i="1" dirty="0" smtClean="0">
                <a:latin typeface="Arial" pitchFamily="34" charset="0"/>
              </a:rPr>
              <a:t>http://www.shef.ac.uk/NOGG/</a:t>
            </a:r>
          </a:p>
          <a:p>
            <a:pPr defTabSz="914400" eaLnBrk="1" hangingPunct="1"/>
            <a:endParaRPr lang="en-GB" i="1" dirty="0" smtClean="0">
              <a:latin typeface="Arial" pitchFamily="34" charset="0"/>
            </a:endParaRPr>
          </a:p>
          <a:p>
            <a:pPr defTabSz="914400" eaLnBrk="1" hangingPunct="1"/>
            <a:r>
              <a:rPr lang="en-GB" i="1" dirty="0" smtClean="0">
                <a:latin typeface="Arial" pitchFamily="34" charset="0"/>
              </a:rPr>
              <a:t>http://www.qfracture.org/</a:t>
            </a:r>
          </a:p>
          <a:p>
            <a:pPr defTabSz="914400" eaLnBrk="1" hangingPunct="1"/>
            <a:endParaRPr lang="en-GB" i="1"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27</a:t>
            </a:fld>
            <a:endParaRPr lang="en-GB"/>
          </a:p>
        </p:txBody>
      </p:sp>
    </p:spTree>
    <p:extLst>
      <p:ext uri="{BB962C8B-B14F-4D97-AF65-F5344CB8AC3E}">
        <p14:creationId xmlns:p14="http://schemas.microsoft.com/office/powerpoint/2010/main" val="3187340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Bone density scanning</a:t>
            </a:r>
          </a:p>
          <a:p>
            <a:pPr defTabSz="914400" eaLnBrk="1" hangingPunct="1"/>
            <a:endParaRPr lang="en-GB" b="1" dirty="0" smtClean="0">
              <a:latin typeface="Arial" pitchFamily="34" charset="0"/>
            </a:endParaRPr>
          </a:p>
          <a:p>
            <a:pPr defTabSz="914400" eaLnBrk="1" hangingPunct="1"/>
            <a:endParaRPr lang="en-GB" b="1"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Measuring bone density can be very useful for those with a </a:t>
            </a:r>
            <a:r>
              <a:rPr lang="en-GB" b="1" dirty="0" smtClean="0">
                <a:latin typeface="Arial" pitchFamily="34" charset="0"/>
              </a:rPr>
              <a:t>significant risk factor</a:t>
            </a:r>
            <a:r>
              <a:rPr lang="en-GB" dirty="0" smtClean="0">
                <a:latin typeface="Arial" pitchFamily="34" charset="0"/>
              </a:rPr>
              <a:t> to help decide if they are at high enough risk to need treatment </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Measuring bone density in the absence of risk factors is currently not recommended</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Bone density measurement can be helpful in determining whether an individual who experiences a fracture has underlying osteoporosis, though for some people where the diagnosis is clear it is not always necessary</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Many people ask whether they need </a:t>
            </a:r>
            <a:r>
              <a:rPr lang="en-GB" b="1" dirty="0" smtClean="0">
                <a:latin typeface="Arial" pitchFamily="34" charset="0"/>
              </a:rPr>
              <a:t>repeat scans</a:t>
            </a:r>
            <a:r>
              <a:rPr lang="en-GB" dirty="0" smtClean="0">
                <a:latin typeface="Arial" pitchFamily="34" charset="0"/>
              </a:rPr>
              <a:t> to see if a treatment is working</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Although repeat scans (usually after a couple of years) can provide some information they can not prove conclusively whether a treatment is working or not</a:t>
            </a:r>
            <a:endParaRPr lang="en-GB" dirty="0" smtClean="0"/>
          </a:p>
          <a:p>
            <a:pPr defTabSz="914400" eaLnBrk="1" hangingPunct="1"/>
            <a:endParaRPr lang="en-GB" dirty="0" smtClean="0"/>
          </a:p>
          <a:p>
            <a:pPr defTabSz="914400" eaLnBrk="1" hangingPunct="1"/>
            <a:endParaRPr lang="en-GB" b="1" dirty="0" smtClean="0"/>
          </a:p>
          <a:p>
            <a:pPr defTabSz="914400" eaLnBrk="1" hangingPunct="1"/>
            <a:endParaRPr lang="en-GB"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28</a:t>
            </a:fld>
            <a:endParaRPr lang="en-GB"/>
          </a:p>
        </p:txBody>
      </p:sp>
    </p:spTree>
    <p:extLst>
      <p:ext uri="{BB962C8B-B14F-4D97-AF65-F5344CB8AC3E}">
        <p14:creationId xmlns:p14="http://schemas.microsoft.com/office/powerpoint/2010/main" val="1739696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Reducing risk of fragility fractures</a:t>
            </a:r>
          </a:p>
          <a:p>
            <a:pPr defTabSz="914400" eaLnBrk="1" hangingPunct="1"/>
            <a:endParaRPr lang="en-GB" b="1" dirty="0" smtClean="0">
              <a:latin typeface="Arial" pitchFamily="34" charset="0"/>
            </a:endParaRPr>
          </a:p>
          <a:p>
            <a:pPr defTabSz="914400" eaLnBrk="1" hangingPunct="1"/>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We saw on a previous slide how a combination of </a:t>
            </a:r>
            <a:r>
              <a:rPr lang="en-GB" b="1" dirty="0" smtClean="0">
                <a:latin typeface="Arial" pitchFamily="34" charset="0"/>
              </a:rPr>
              <a:t>bone strength; the risk of falling and the impact of a fall</a:t>
            </a:r>
            <a:r>
              <a:rPr lang="en-GB" dirty="0" smtClean="0">
                <a:latin typeface="Arial" pitchFamily="34" charset="0"/>
              </a:rPr>
              <a:t> can all affect the chance of us having a fragility fracture</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However research has now proven that these fractures are not inevitable and there are ways that this risk can be reduced</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First, there are </a:t>
            </a:r>
            <a:r>
              <a:rPr lang="en-GB" b="1" dirty="0" smtClean="0">
                <a:latin typeface="Arial" pitchFamily="34" charset="0"/>
              </a:rPr>
              <a:t>lifestyle changes</a:t>
            </a:r>
            <a:r>
              <a:rPr lang="en-GB" dirty="0" smtClean="0">
                <a:latin typeface="Arial" pitchFamily="34" charset="0"/>
              </a:rPr>
              <a:t> that we can make that may </a:t>
            </a:r>
            <a:r>
              <a:rPr lang="en-GB" b="1" dirty="0" smtClean="0">
                <a:latin typeface="Arial" pitchFamily="34" charset="0"/>
              </a:rPr>
              <a:t>improve bone density</a:t>
            </a:r>
            <a:r>
              <a:rPr lang="en-GB" dirty="0" smtClean="0">
                <a:latin typeface="Arial" pitchFamily="34" charset="0"/>
              </a:rPr>
              <a:t> and strength and also </a:t>
            </a:r>
            <a:r>
              <a:rPr lang="en-GB" b="1" dirty="0" smtClean="0">
                <a:latin typeface="Arial" pitchFamily="34" charset="0"/>
              </a:rPr>
              <a:t>make falling less</a:t>
            </a:r>
            <a:r>
              <a:rPr lang="en-GB" dirty="0" smtClean="0">
                <a:latin typeface="Arial" pitchFamily="34" charset="0"/>
              </a:rPr>
              <a:t> </a:t>
            </a:r>
            <a:r>
              <a:rPr lang="en-GB" b="1" dirty="0" smtClean="0">
                <a:latin typeface="Arial" pitchFamily="34" charset="0"/>
              </a:rPr>
              <a:t>likely</a:t>
            </a:r>
            <a:endParaRPr lang="en-GB" b="0" dirty="0" smtClean="0">
              <a:latin typeface="Arial" pitchFamily="34" charset="0"/>
            </a:endParaRP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Secondly there are also </a:t>
            </a:r>
            <a:r>
              <a:rPr lang="en-GB" b="1" dirty="0" smtClean="0">
                <a:latin typeface="Arial" pitchFamily="34" charset="0"/>
              </a:rPr>
              <a:t>drugs</a:t>
            </a:r>
            <a:r>
              <a:rPr lang="en-GB" dirty="0" smtClean="0">
                <a:latin typeface="Arial" pitchFamily="34" charset="0"/>
              </a:rPr>
              <a:t> that can </a:t>
            </a:r>
            <a:r>
              <a:rPr lang="en-GB" b="1" dirty="0" smtClean="0">
                <a:latin typeface="Arial" pitchFamily="34" charset="0"/>
              </a:rPr>
              <a:t>improve the strength of bones</a:t>
            </a:r>
            <a:r>
              <a:rPr lang="en-GB" dirty="0" smtClean="0">
                <a:latin typeface="Arial" pitchFamily="34" charset="0"/>
              </a:rPr>
              <a:t> and may also, in the case of </a:t>
            </a:r>
            <a:r>
              <a:rPr lang="en-GB" b="1" dirty="0" smtClean="0">
                <a:latin typeface="Arial" pitchFamily="34" charset="0"/>
              </a:rPr>
              <a:t>vitamin D</a:t>
            </a:r>
            <a:r>
              <a:rPr lang="en-GB" dirty="0" smtClean="0">
                <a:latin typeface="Arial" pitchFamily="34" charset="0"/>
              </a:rPr>
              <a:t> supplements, make </a:t>
            </a:r>
            <a:r>
              <a:rPr lang="en-GB" b="1" dirty="0" smtClean="0">
                <a:latin typeface="Arial" pitchFamily="34" charset="0"/>
              </a:rPr>
              <a:t>falling less likely</a:t>
            </a:r>
            <a:endParaRPr lang="en-GB" b="0" dirty="0" smtClean="0">
              <a:latin typeface="Arial" pitchFamily="34" charset="0"/>
            </a:endParaRP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And then there are other factors such as wearing special </a:t>
            </a:r>
            <a:r>
              <a:rPr lang="en-GB" b="1" dirty="0" smtClean="0">
                <a:latin typeface="Arial" pitchFamily="34" charset="0"/>
              </a:rPr>
              <a:t>hip protector pants</a:t>
            </a:r>
            <a:r>
              <a:rPr lang="en-GB" dirty="0" smtClean="0">
                <a:latin typeface="Arial" pitchFamily="34" charset="0"/>
              </a:rPr>
              <a:t> or changing types of </a:t>
            </a:r>
            <a:r>
              <a:rPr lang="en-GB" b="1" dirty="0" smtClean="0">
                <a:latin typeface="Arial" pitchFamily="34" charset="0"/>
              </a:rPr>
              <a:t>floor surface</a:t>
            </a:r>
            <a:r>
              <a:rPr lang="en-GB" dirty="0" smtClean="0">
                <a:latin typeface="Arial" pitchFamily="34" charset="0"/>
              </a:rPr>
              <a:t> that might also reduce the impact of a fall although research is still needed to prove whether these will work</a:t>
            </a:r>
          </a:p>
          <a:p>
            <a:pPr defTabSz="914400" eaLnBrk="1" hangingPunct="1"/>
            <a:endParaRPr lang="en-GB" b="1" dirty="0" smtClean="0">
              <a:latin typeface="Arial" pitchFamily="34" charset="0"/>
            </a:endParaRPr>
          </a:p>
          <a:p>
            <a:pPr defTabSz="914400" eaLnBrk="1" hangingPunct="1"/>
            <a:endParaRPr lang="en-GB" b="1"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29</a:t>
            </a:fld>
            <a:endParaRPr lang="en-GB"/>
          </a:p>
        </p:txBody>
      </p:sp>
    </p:spTree>
    <p:extLst>
      <p:ext uri="{BB962C8B-B14F-4D97-AF65-F5344CB8AC3E}">
        <p14:creationId xmlns:p14="http://schemas.microsoft.com/office/powerpoint/2010/main" val="354691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b="1" dirty="0" smtClean="0">
                <a:latin typeface="Arial" pitchFamily="34" charset="0"/>
              </a:rPr>
              <a:t>What is Osteoporosis?</a:t>
            </a:r>
          </a:p>
          <a:p>
            <a:pPr eaLnBrk="1" hangingPunct="1"/>
            <a:endParaRPr lang="en-GB" b="1" dirty="0" smtClean="0">
              <a:latin typeface="Arial" pitchFamily="34" charset="0"/>
            </a:endParaRPr>
          </a:p>
          <a:p>
            <a:pPr eaLnBrk="1" hangingPunct="1"/>
            <a:endParaRPr lang="en-GB" dirty="0" smtClean="0">
              <a:latin typeface="Arial" pitchFamily="34" charset="0"/>
            </a:endParaRPr>
          </a:p>
          <a:p>
            <a:pPr eaLnBrk="1" hangingPunct="1">
              <a:buFontTx/>
              <a:buChar char="•"/>
            </a:pPr>
            <a:r>
              <a:rPr lang="en-GB" dirty="0" smtClean="0">
                <a:latin typeface="Arial" pitchFamily="34" charset="0"/>
              </a:rPr>
              <a:t> Osteoporosis is a condition when </a:t>
            </a:r>
            <a:r>
              <a:rPr lang="en-GB" b="1" dirty="0" smtClean="0">
                <a:latin typeface="Arial" pitchFamily="34" charset="0"/>
              </a:rPr>
              <a:t>bones are fragile</a:t>
            </a:r>
            <a:r>
              <a:rPr lang="en-GB" dirty="0" smtClean="0">
                <a:latin typeface="Arial" pitchFamily="34" charset="0"/>
              </a:rPr>
              <a:t> and more likely to break easily</a:t>
            </a:r>
          </a:p>
          <a:p>
            <a:pPr eaLnBrk="1" hangingPunct="1">
              <a:buFontTx/>
              <a:buNone/>
            </a:pPr>
            <a:endParaRPr lang="en-GB" dirty="0" smtClean="0">
              <a:latin typeface="Arial" pitchFamily="34" charset="0"/>
            </a:endParaRPr>
          </a:p>
          <a:p>
            <a:pPr eaLnBrk="1" hangingPunct="1">
              <a:buFontTx/>
              <a:buChar char="•"/>
            </a:pPr>
            <a:r>
              <a:rPr lang="en-GB" dirty="0" smtClean="0">
                <a:latin typeface="Arial" pitchFamily="34" charset="0"/>
              </a:rPr>
              <a:t> Just as a point of information: fractures and broken bones mean the same thing and both terms will appear during this presentation. Some people get confused and assume </a:t>
            </a:r>
            <a:r>
              <a:rPr lang="en-GB" dirty="0" smtClean="0"/>
              <a:t>‘</a:t>
            </a:r>
            <a:r>
              <a:rPr lang="en-GB" dirty="0" smtClean="0">
                <a:latin typeface="Arial" pitchFamily="34" charset="0"/>
              </a:rPr>
              <a:t>fractures</a:t>
            </a:r>
            <a:r>
              <a:rPr lang="en-GB" dirty="0" smtClean="0"/>
              <a:t>’</a:t>
            </a:r>
            <a:r>
              <a:rPr lang="en-GB" dirty="0" smtClean="0">
                <a:latin typeface="Arial" pitchFamily="34" charset="0"/>
              </a:rPr>
              <a:t> are different and perhaps more serious</a:t>
            </a:r>
          </a:p>
          <a:p>
            <a:pPr eaLnBrk="1" hangingPunct="1">
              <a:buFontTx/>
              <a:buNone/>
            </a:pPr>
            <a:endParaRPr lang="en-GB" u="sng" dirty="0" smtClean="0">
              <a:latin typeface="Arial" pitchFamily="34" charset="0"/>
            </a:endParaRPr>
          </a:p>
          <a:p>
            <a:pPr eaLnBrk="1" hangingPunct="1">
              <a:buFontTx/>
              <a:buChar char="•"/>
            </a:pPr>
            <a:r>
              <a:rPr lang="en-GB" dirty="0" smtClean="0">
                <a:latin typeface="Arial" pitchFamily="34" charset="0"/>
              </a:rPr>
              <a:t> With osteoporosis, these fractures occur easily without excessive force or trauma. In fact if a fracture occurs after falling from a standing height this suggests bones are fragile. These fractures are referred to as </a:t>
            </a:r>
            <a:r>
              <a:rPr lang="en-GB" b="1" dirty="0" smtClean="0"/>
              <a:t>‘</a:t>
            </a:r>
            <a:r>
              <a:rPr lang="en-GB" b="1" dirty="0" smtClean="0">
                <a:latin typeface="Arial" pitchFamily="34" charset="0"/>
              </a:rPr>
              <a:t>fragility fractures</a:t>
            </a:r>
            <a:r>
              <a:rPr lang="en-GB" dirty="0" smtClean="0"/>
              <a:t>’</a:t>
            </a:r>
            <a:endParaRPr lang="en-GB" dirty="0" smtClean="0">
              <a:latin typeface="Arial" pitchFamily="34" charset="0"/>
            </a:endParaRPr>
          </a:p>
          <a:p>
            <a:pPr eaLnBrk="1" hangingPunct="1">
              <a:buFontTx/>
              <a:buNone/>
            </a:pPr>
            <a:endParaRPr lang="en-GB" dirty="0" smtClean="0">
              <a:latin typeface="Arial" pitchFamily="34" charset="0"/>
            </a:endParaRPr>
          </a:p>
          <a:p>
            <a:pPr lvl="0" algn="l" eaLnBrk="1" hangingPunct="1">
              <a:buFontTx/>
              <a:buChar char="•"/>
            </a:pPr>
            <a:r>
              <a:rPr lang="en-GB" dirty="0" smtClean="0">
                <a:latin typeface="Arial" pitchFamily="34" charset="0"/>
              </a:rPr>
              <a:t> An important point to remember is that it is fractures that cause the pain; changes in the shape of the spine and the disability associated with osteoporosis. Osteoporosis in the absence of fractures gives no symptoms</a:t>
            </a:r>
          </a:p>
          <a:p>
            <a:pPr eaLnBrk="1" hangingPunct="1"/>
            <a:endParaRPr lang="en-GB" b="1" dirty="0" smtClean="0">
              <a:latin typeface="Arial" pitchFamily="34" charset="0"/>
            </a:endParaRPr>
          </a:p>
          <a:p>
            <a:pPr eaLnBrk="1" hangingPunct="1"/>
            <a:endParaRPr lang="en-GB" b="1" dirty="0" smtClean="0">
              <a:latin typeface="Arial" pitchFamily="34" charset="0"/>
            </a:endParaRPr>
          </a:p>
          <a:p>
            <a:pPr eaLnBrk="1" hangingPunct="1"/>
            <a:endParaRPr lang="en-GB" b="1" dirty="0" smtClean="0">
              <a:latin typeface="Arial" pitchFamily="34" charset="0"/>
            </a:endParaRPr>
          </a:p>
          <a:p>
            <a:pPr eaLnBrk="1" hangingPunct="1"/>
            <a:endParaRPr lang="en-GB" b="1" dirty="0" smtClean="0">
              <a:latin typeface="Arial" pitchFamily="34" charset="0"/>
            </a:endParaRPr>
          </a:p>
          <a:p>
            <a:pPr eaLnBrk="1" hangingPunct="1"/>
            <a:endParaRPr lang="en-GB" b="1" dirty="0" smtClean="0"/>
          </a:p>
          <a:p>
            <a:pPr eaLnBrk="1" hangingPunct="1"/>
            <a:endParaRPr lang="en-GB" b="1"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3</a:t>
            </a:fld>
            <a:endParaRPr lang="en-GB"/>
          </a:p>
        </p:txBody>
      </p:sp>
    </p:spTree>
    <p:extLst>
      <p:ext uri="{BB962C8B-B14F-4D97-AF65-F5344CB8AC3E}">
        <p14:creationId xmlns:p14="http://schemas.microsoft.com/office/powerpoint/2010/main" val="1671319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Maintaining healthy bones and preventing fractures</a:t>
            </a:r>
          </a:p>
          <a:p>
            <a:pPr defTabSz="914400" eaLnBrk="1" hangingPunct="1"/>
            <a:endParaRPr lang="en-GB" b="1" dirty="0" smtClean="0">
              <a:latin typeface="Arial" pitchFamily="34" charset="0"/>
            </a:endParaRPr>
          </a:p>
          <a:p>
            <a:pPr defTabSz="914400" eaLnBrk="1" hangingPunct="1">
              <a:buFontTx/>
              <a:buNone/>
            </a:pPr>
            <a:endParaRPr lang="en-GB" b="1"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Eating </a:t>
            </a:r>
            <a:r>
              <a:rPr lang="en-GB" b="1" dirty="0" smtClean="0">
                <a:latin typeface="Arial" pitchFamily="34" charset="0"/>
              </a:rPr>
              <a:t>healthy foods with adequate calcium</a:t>
            </a:r>
            <a:r>
              <a:rPr lang="en-GB" dirty="0" smtClean="0">
                <a:latin typeface="Arial" pitchFamily="34" charset="0"/>
              </a:rPr>
              <a:t> will provide all the nutrients needed by the skeleton</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b="1" dirty="0" smtClean="0">
                <a:latin typeface="Arial" pitchFamily="34" charset="0"/>
              </a:rPr>
              <a:t>Weight or load bearing exercise</a:t>
            </a:r>
            <a:r>
              <a:rPr lang="en-GB" dirty="0" smtClean="0">
                <a:latin typeface="Arial" pitchFamily="34" charset="0"/>
              </a:rPr>
              <a:t>, when the body</a:t>
            </a:r>
            <a:r>
              <a:rPr lang="en-GB" dirty="0" smtClean="0"/>
              <a:t>’</a:t>
            </a:r>
            <a:r>
              <a:rPr lang="en-GB" dirty="0" smtClean="0">
                <a:latin typeface="Arial" pitchFamily="34" charset="0"/>
              </a:rPr>
              <a:t>s weight is pulling on the skeleton, this will ensure that the remodelling of bone is effective</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Inactivity and immobility leads to more bone worn away than is rebuilt, with loss of bone density and strength as a consequence</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b="1" dirty="0" smtClean="0">
                <a:latin typeface="Arial" pitchFamily="34" charset="0"/>
              </a:rPr>
              <a:t>Low body weight</a:t>
            </a:r>
            <a:r>
              <a:rPr lang="en-GB" dirty="0" smtClean="0">
                <a:latin typeface="Arial" pitchFamily="34" charset="0"/>
              </a:rPr>
              <a:t> reduces the load on the skeleton and may result in reduced bone density</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Excessive weight loss and eating disorders such as anorexia nervosa can also affect hormone levels with low levels of oestrogen increasing the risk of osteoporosis and fractures</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b="1" dirty="0" smtClean="0">
                <a:latin typeface="Arial" pitchFamily="34" charset="0"/>
              </a:rPr>
              <a:t>Smoking</a:t>
            </a:r>
            <a:r>
              <a:rPr lang="en-GB" dirty="0" smtClean="0">
                <a:latin typeface="Arial" pitchFamily="34" charset="0"/>
              </a:rPr>
              <a:t> affects the bone building cells and increases fracture risk</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More than 3 units of alcohol a day increases fracture risk.  </a:t>
            </a:r>
            <a:r>
              <a:rPr lang="en-GB" b="1" dirty="0" smtClean="0">
                <a:latin typeface="Arial" pitchFamily="34" charset="0"/>
              </a:rPr>
              <a:t>Alcohol</a:t>
            </a:r>
            <a:r>
              <a:rPr lang="en-GB" dirty="0" smtClean="0">
                <a:latin typeface="Arial" pitchFamily="34" charset="0"/>
              </a:rPr>
              <a:t> has adverse effects on bone and disrupts the way bones work</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Safe exposure to </a:t>
            </a:r>
            <a:r>
              <a:rPr lang="en-GB" b="1" dirty="0" smtClean="0">
                <a:latin typeface="Arial" pitchFamily="34" charset="0"/>
              </a:rPr>
              <a:t>sunlight helps maintain vitamin D</a:t>
            </a:r>
            <a:r>
              <a:rPr lang="en-GB" dirty="0" smtClean="0">
                <a:latin typeface="Arial" pitchFamily="34" charset="0"/>
              </a:rPr>
              <a:t> levels which are important in maintaining bone health</a:t>
            </a:r>
          </a:p>
          <a:p>
            <a:pPr defTabSz="914400" eaLnBrk="1" hangingPunct="1">
              <a:buFontTx/>
              <a:buChar char="•"/>
            </a:pPr>
            <a:endParaRPr lang="en-GB" dirty="0" smtClean="0">
              <a:latin typeface="Arial" pitchFamily="34" charset="0"/>
            </a:endParaRPr>
          </a:p>
          <a:p>
            <a:pPr defTabSz="914400" eaLnBrk="1" hangingPunct="1"/>
            <a:endParaRPr lang="en-GB" b="1" dirty="0" smtClean="0">
              <a:latin typeface="Arial" pitchFamily="34" charset="0"/>
            </a:endParaRPr>
          </a:p>
          <a:p>
            <a:pPr defTabSz="914400" eaLnBrk="1" hangingPunct="1"/>
            <a:endParaRPr lang="en-GB" b="1"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30</a:t>
            </a:fld>
            <a:endParaRPr lang="en-GB"/>
          </a:p>
        </p:txBody>
      </p:sp>
    </p:spTree>
    <p:extLst>
      <p:ext uri="{BB962C8B-B14F-4D97-AF65-F5344CB8AC3E}">
        <p14:creationId xmlns:p14="http://schemas.microsoft.com/office/powerpoint/2010/main" val="1946271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The </a:t>
            </a:r>
            <a:r>
              <a:rPr lang="en-GB" b="1" dirty="0" err="1" smtClean="0">
                <a:latin typeface="Arial" pitchFamily="34" charset="0"/>
              </a:rPr>
              <a:t>Eatwell</a:t>
            </a:r>
            <a:r>
              <a:rPr lang="en-GB" b="1" dirty="0" smtClean="0">
                <a:latin typeface="Arial" pitchFamily="34" charset="0"/>
              </a:rPr>
              <a:t> Plate</a:t>
            </a:r>
          </a:p>
          <a:p>
            <a:pPr defTabSz="914400" eaLnBrk="1" hangingPunct="1"/>
            <a:endParaRPr lang="en-GB" b="1" dirty="0" smtClean="0">
              <a:latin typeface="Arial" pitchFamily="34" charset="0"/>
            </a:endParaRPr>
          </a:p>
          <a:p>
            <a:pPr defTabSz="914400" eaLnBrk="1" hangingPunct="1"/>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Healthy eating of foods from all the main groups should provide all the nutrients needed for strong bones e.g.</a:t>
            </a:r>
          </a:p>
          <a:p>
            <a:pPr marL="0" indent="0" defTabSz="914400" eaLnBrk="1" hangingPunct="1">
              <a:buFont typeface="Arial" pitchFamily="34" charset="0"/>
              <a:buNone/>
            </a:pPr>
            <a:endParaRPr lang="en-GB" dirty="0" smtClean="0">
              <a:latin typeface="Arial" pitchFamily="34" charset="0"/>
            </a:endParaRPr>
          </a:p>
          <a:p>
            <a:pPr marL="628650" lvl="1" indent="-171450" defTabSz="914400" eaLnBrk="1" hangingPunct="1">
              <a:buFont typeface="Wingdings" pitchFamily="2" charset="2"/>
              <a:buChar char="Ø"/>
            </a:pPr>
            <a:r>
              <a:rPr lang="en-GB" b="1" dirty="0" smtClean="0">
                <a:latin typeface="Arial" pitchFamily="34" charset="0"/>
              </a:rPr>
              <a:t>protein</a:t>
            </a:r>
            <a:r>
              <a:rPr lang="en-GB" dirty="0" smtClean="0">
                <a:latin typeface="Arial" pitchFamily="34" charset="0"/>
              </a:rPr>
              <a:t> for the growing (and aging) skeleton from meat, fish or alternatives; </a:t>
            </a:r>
          </a:p>
          <a:p>
            <a:pPr marL="457200" lvl="1" indent="0" defTabSz="914400" eaLnBrk="1" hangingPunct="1">
              <a:buFont typeface="Wingdings" pitchFamily="2" charset="2"/>
              <a:buNone/>
            </a:pPr>
            <a:endParaRPr lang="en-GB" dirty="0" smtClean="0">
              <a:latin typeface="Arial" pitchFamily="34" charset="0"/>
            </a:endParaRPr>
          </a:p>
          <a:p>
            <a:pPr marL="628650" lvl="1" indent="-171450" defTabSz="914400" eaLnBrk="1" hangingPunct="1">
              <a:buFont typeface="Wingdings" pitchFamily="2" charset="2"/>
              <a:buChar char="Ø"/>
            </a:pPr>
            <a:r>
              <a:rPr lang="en-GB" dirty="0" smtClean="0">
                <a:latin typeface="Arial" pitchFamily="34" charset="0"/>
              </a:rPr>
              <a:t>at least 5 portions of </a:t>
            </a:r>
            <a:r>
              <a:rPr lang="en-GB" b="1" dirty="0" smtClean="0">
                <a:latin typeface="Arial" pitchFamily="34" charset="0"/>
              </a:rPr>
              <a:t>fruit and vegetables</a:t>
            </a:r>
            <a:r>
              <a:rPr lang="en-GB" dirty="0" smtClean="0">
                <a:latin typeface="Arial" pitchFamily="34" charset="0"/>
              </a:rPr>
              <a:t> for B,C and K vitamins as well as other nutrients and to keep the correct balance of acidity/alkalinity in the blood;</a:t>
            </a:r>
          </a:p>
          <a:p>
            <a:pPr marL="457200" lvl="1" indent="0" defTabSz="914400" eaLnBrk="1" hangingPunct="1">
              <a:buFont typeface="Wingdings" pitchFamily="2" charset="2"/>
              <a:buNone/>
            </a:pPr>
            <a:endParaRPr lang="en-GB" dirty="0" smtClean="0">
              <a:latin typeface="Arial" pitchFamily="34" charset="0"/>
            </a:endParaRPr>
          </a:p>
          <a:p>
            <a:pPr marL="628650" lvl="1" indent="-171450" defTabSz="914400" eaLnBrk="1" hangingPunct="1">
              <a:buFont typeface="Wingdings" pitchFamily="2" charset="2"/>
              <a:buChar char="Ø"/>
            </a:pPr>
            <a:r>
              <a:rPr lang="en-GB" dirty="0" smtClean="0">
                <a:latin typeface="Arial" pitchFamily="34" charset="0"/>
              </a:rPr>
              <a:t>plenty of </a:t>
            </a:r>
            <a:r>
              <a:rPr lang="en-GB" b="1" dirty="0" smtClean="0">
                <a:latin typeface="Arial" pitchFamily="34" charset="0"/>
              </a:rPr>
              <a:t>starchy foods</a:t>
            </a:r>
            <a:r>
              <a:rPr lang="en-GB" dirty="0" smtClean="0">
                <a:latin typeface="Arial" pitchFamily="34" charset="0"/>
              </a:rPr>
              <a:t> like pasta, bread, potatoes or rice with some whole grains included</a:t>
            </a:r>
          </a:p>
          <a:p>
            <a:pPr marL="457200" lvl="1" indent="0" defTabSz="914400" eaLnBrk="1" hangingPunct="1">
              <a:buFont typeface="Arial" pitchFamily="34" charset="0"/>
              <a:buNone/>
            </a:pPr>
            <a:endParaRPr lang="en-GB" dirty="0" smtClean="0">
              <a:latin typeface="Arial" pitchFamily="34" charset="0"/>
            </a:endParaRPr>
          </a:p>
          <a:p>
            <a:pPr marL="628650" lvl="1" indent="-171450" defTabSz="914400" eaLnBrk="1" hangingPunct="1">
              <a:buFont typeface="Arial" pitchFamily="34" charset="0"/>
              <a:buChar char="•"/>
            </a:pPr>
            <a:r>
              <a:rPr lang="en-GB" b="1" dirty="0" smtClean="0">
                <a:latin typeface="Arial" pitchFamily="34" charset="0"/>
              </a:rPr>
              <a:t>Milk and dairy products</a:t>
            </a:r>
            <a:r>
              <a:rPr lang="en-GB" dirty="0" smtClean="0">
                <a:latin typeface="Arial" pitchFamily="34" charset="0"/>
              </a:rPr>
              <a:t> unless they are excluded by choice when alternatives will be needed</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Only small amounts of</a:t>
            </a:r>
            <a:r>
              <a:rPr lang="en-GB" b="1" dirty="0" smtClean="0">
                <a:latin typeface="Arial" pitchFamily="34" charset="0"/>
              </a:rPr>
              <a:t> salt</a:t>
            </a:r>
            <a:r>
              <a:rPr lang="en-GB" dirty="0" smtClean="0">
                <a:latin typeface="Arial" pitchFamily="34" charset="0"/>
              </a:rPr>
              <a:t>, </a:t>
            </a:r>
            <a:r>
              <a:rPr lang="en-GB" b="1" dirty="0" smtClean="0">
                <a:latin typeface="Arial" pitchFamily="34" charset="0"/>
              </a:rPr>
              <a:t>refined sugar and saturated fats</a:t>
            </a:r>
          </a:p>
          <a:p>
            <a:pPr marL="0" indent="0" defTabSz="914400" eaLnBrk="1" hangingPunct="1">
              <a:buFont typeface="Arial" pitchFamily="34" charset="0"/>
              <a:buNone/>
            </a:pPr>
            <a:endParaRPr lang="en-GB" b="1" dirty="0" smtClean="0">
              <a:latin typeface="Arial" pitchFamily="34" charset="0"/>
            </a:endParaRPr>
          </a:p>
          <a:p>
            <a:pPr marL="628650" lvl="1" indent="-171450" defTabSz="914400" eaLnBrk="1" hangingPunct="1">
              <a:buFont typeface="Wingdings" pitchFamily="2" charset="2"/>
              <a:buChar char="Ø"/>
            </a:pPr>
            <a:r>
              <a:rPr lang="en-GB" dirty="0" smtClean="0">
                <a:latin typeface="Arial" pitchFamily="34" charset="0"/>
              </a:rPr>
              <a:t>5g or more of saturated fat per 100g is</a:t>
            </a:r>
            <a:r>
              <a:rPr lang="en-GB" baseline="0" dirty="0" smtClean="0">
                <a:latin typeface="Arial" pitchFamily="34" charset="0"/>
              </a:rPr>
              <a:t> excessive</a:t>
            </a:r>
            <a:endParaRPr lang="en-GB" dirty="0" smtClean="0">
              <a:latin typeface="Arial" pitchFamily="34" charset="0"/>
            </a:endParaRPr>
          </a:p>
          <a:p>
            <a:pPr marL="628650" lvl="1" indent="-171450" defTabSz="914400" eaLnBrk="1" hangingPunct="1">
              <a:buFont typeface="Wingdings" pitchFamily="2" charset="2"/>
              <a:buChar char="Ø"/>
            </a:pPr>
            <a:r>
              <a:rPr lang="en-GB" dirty="0" smtClean="0">
                <a:latin typeface="Arial" pitchFamily="34" charset="0"/>
              </a:rPr>
              <a:t>10g or more of sugars per 100g is excessive </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GB" sz="1200" b="0" i="0" kern="1200" dirty="0" smtClean="0">
                <a:solidFill>
                  <a:schemeClr val="tx1"/>
                </a:solidFill>
                <a:effectLst/>
                <a:latin typeface="+mn-lt"/>
                <a:ea typeface="+mn-ea"/>
                <a:cs typeface="+mn-cs"/>
              </a:rPr>
              <a:t>Adults should eat </a:t>
            </a:r>
            <a:r>
              <a:rPr lang="en-GB" sz="1200" b="1" i="0" kern="1200" dirty="0" smtClean="0">
                <a:solidFill>
                  <a:schemeClr val="tx1"/>
                </a:solidFill>
                <a:effectLst/>
                <a:latin typeface="+mn-lt"/>
                <a:ea typeface="+mn-ea"/>
                <a:cs typeface="+mn-cs"/>
              </a:rPr>
              <a:t>no more than 6g of salt a day – that's around one teaspoon </a:t>
            </a:r>
            <a:r>
              <a:rPr lang="en-GB" sz="1200" b="0" i="0" kern="1200" dirty="0" smtClean="0">
                <a:solidFill>
                  <a:schemeClr val="tx1"/>
                </a:solidFill>
                <a:effectLst/>
                <a:latin typeface="+mn-lt"/>
                <a:ea typeface="+mn-ea"/>
                <a:cs typeface="+mn-cs"/>
              </a:rPr>
              <a:t>(Food labels sometimes</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give the figure for sodium - 2.4g of sodium chloride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is equal to 6g of salt.)</a:t>
            </a:r>
            <a:endParaRPr lang="en-GB" dirty="0" smtClean="0">
              <a:latin typeface="Arial" pitchFamily="34" charset="0"/>
            </a:endParaRPr>
          </a:p>
          <a:p>
            <a:pPr marL="457200" lvl="1" indent="0" defTabSz="914400" eaLnBrk="1" hangingPunct="1">
              <a:buFont typeface="Wingdings" pitchFamily="2" charset="2"/>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Oily fish and egg yolks contain some vitamin D but most is obtained from sunlight.</a:t>
            </a:r>
            <a:r>
              <a:rPr lang="en-GB" dirty="0" smtClean="0"/>
              <a:t>    </a:t>
            </a:r>
          </a:p>
          <a:p>
            <a:pPr defTabSz="914400" eaLnBrk="1" hangingPunct="1"/>
            <a:endParaRPr lang="en-GB" dirty="0" smtClean="0"/>
          </a:p>
          <a:p>
            <a:pPr defTabSz="914400" eaLnBrk="1" hangingPunct="1"/>
            <a:endParaRPr lang="en-GB" b="1"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31</a:t>
            </a:fld>
            <a:endParaRPr lang="en-GB"/>
          </a:p>
        </p:txBody>
      </p:sp>
    </p:spTree>
    <p:extLst>
      <p:ext uri="{BB962C8B-B14F-4D97-AF65-F5344CB8AC3E}">
        <p14:creationId xmlns:p14="http://schemas.microsoft.com/office/powerpoint/2010/main" val="649482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Calcium intake</a:t>
            </a:r>
          </a:p>
          <a:p>
            <a:pPr defTabSz="914400" eaLnBrk="1" hangingPunct="1"/>
            <a:endParaRPr lang="en-GB" b="1" dirty="0" smtClean="0">
              <a:latin typeface="Arial" pitchFamily="34" charset="0"/>
            </a:endParaRPr>
          </a:p>
          <a:p>
            <a:pPr defTabSz="914400" eaLnBrk="1" hangingPunct="1"/>
            <a:endParaRPr lang="en-GB" b="1"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The UK government has recommended how much calcium we need to get from our food in a report that came out in 1998</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It identified an intake of </a:t>
            </a:r>
            <a:r>
              <a:rPr lang="en-GB" b="1" dirty="0" smtClean="0">
                <a:latin typeface="Arial" pitchFamily="34" charset="0"/>
              </a:rPr>
              <a:t>700mg daily</a:t>
            </a:r>
            <a:r>
              <a:rPr lang="en-GB" dirty="0" smtClean="0">
                <a:latin typeface="Arial" pitchFamily="34" charset="0"/>
              </a:rPr>
              <a:t> as sufficient for all adults</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While there is on-going research, the general consensus at present is that if people have osteoporosis and are on an osteoporosis drug treatment, they may benefit from an intake of about </a:t>
            </a:r>
            <a:r>
              <a:rPr lang="en-GB" b="1" dirty="0" smtClean="0">
                <a:latin typeface="Arial" pitchFamily="34" charset="0"/>
              </a:rPr>
              <a:t>1000 mg daily</a:t>
            </a: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32</a:t>
            </a:fld>
            <a:endParaRPr lang="en-GB"/>
          </a:p>
        </p:txBody>
      </p:sp>
    </p:spTree>
    <p:extLst>
      <p:ext uri="{BB962C8B-B14F-4D97-AF65-F5344CB8AC3E}">
        <p14:creationId xmlns:p14="http://schemas.microsoft.com/office/powerpoint/2010/main" val="3350720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Exercise</a:t>
            </a:r>
          </a:p>
          <a:p>
            <a:pPr defTabSz="914400" eaLnBrk="1" hangingPunct="1"/>
            <a:endParaRPr lang="en-GB" b="1" dirty="0" smtClean="0">
              <a:latin typeface="Arial" pitchFamily="34" charset="0"/>
            </a:endParaRPr>
          </a:p>
          <a:p>
            <a:pPr defTabSz="914400" eaLnBrk="1" hangingPunct="1"/>
            <a:endParaRPr lang="en-GB" b="1"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Exercise also has an important role to play in keeping our bones strong</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Bone is a living tissue and reacts to </a:t>
            </a:r>
            <a:r>
              <a:rPr lang="en-GB" b="1" dirty="0" smtClean="0">
                <a:latin typeface="Arial" pitchFamily="34" charset="0"/>
              </a:rPr>
              <a:t>increases in loads</a:t>
            </a:r>
            <a:r>
              <a:rPr lang="en-GB" dirty="0" smtClean="0">
                <a:latin typeface="Arial" pitchFamily="34" charset="0"/>
              </a:rPr>
              <a:t> and forces by growing stronger</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Load or weight bearing exercise means any exercise where the body</a:t>
            </a:r>
            <a:r>
              <a:rPr lang="en-GB" dirty="0" smtClean="0"/>
              <a:t>’</a:t>
            </a:r>
            <a:r>
              <a:rPr lang="en-GB" dirty="0" smtClean="0">
                <a:latin typeface="Arial" pitchFamily="34" charset="0"/>
              </a:rPr>
              <a:t>s weight is pulling on the skeleton - so brisk walking is load bearing but swimming is not because the weight of the body is supported by the water</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This is especially important for the growing skeleton when </a:t>
            </a:r>
            <a:r>
              <a:rPr lang="en-GB" b="1" dirty="0" smtClean="0">
                <a:latin typeface="Arial" pitchFamily="34" charset="0"/>
              </a:rPr>
              <a:t>high impact exercise</a:t>
            </a:r>
            <a:r>
              <a:rPr lang="en-GB" dirty="0" smtClean="0">
                <a:latin typeface="Arial" pitchFamily="34" charset="0"/>
              </a:rPr>
              <a:t> such as running and jogging can help build bone density especially in the spine and hips</a:t>
            </a: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33</a:t>
            </a:fld>
            <a:endParaRPr lang="en-GB"/>
          </a:p>
        </p:txBody>
      </p:sp>
    </p:spTree>
    <p:extLst>
      <p:ext uri="{BB962C8B-B14F-4D97-AF65-F5344CB8AC3E}">
        <p14:creationId xmlns:p14="http://schemas.microsoft.com/office/powerpoint/2010/main" val="2949724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Exercise</a:t>
            </a:r>
          </a:p>
          <a:p>
            <a:pPr defTabSz="914400" eaLnBrk="1" hangingPunct="1"/>
            <a:endParaRPr lang="en-GB" b="1" dirty="0" smtClean="0">
              <a:latin typeface="Arial" pitchFamily="34" charset="0"/>
            </a:endParaRPr>
          </a:p>
          <a:p>
            <a:pPr defTabSz="914400" eaLnBrk="1" hangingPunct="1">
              <a:buFontTx/>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As we get older, exercise to prevent falls is important for preventing many types of fracture</a:t>
            </a:r>
            <a:r>
              <a:rPr lang="en-GB" baseline="0" dirty="0" smtClean="0">
                <a:latin typeface="Arial" pitchFamily="34" charset="0"/>
              </a:rPr>
              <a:t> - e</a:t>
            </a:r>
            <a:r>
              <a:rPr lang="en-GB" dirty="0" smtClean="0">
                <a:latin typeface="Arial" pitchFamily="34" charset="0"/>
              </a:rPr>
              <a:t>xercise needs to specifically improve muscle strength and balance if it is going to be effective</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Research has also shown that even keeping active in later life </a:t>
            </a:r>
            <a:r>
              <a:rPr lang="en-GB" dirty="0" smtClean="0"/>
              <a:t>–</a:t>
            </a:r>
            <a:r>
              <a:rPr lang="en-GB" dirty="0" smtClean="0">
                <a:latin typeface="Arial" pitchFamily="34" charset="0"/>
              </a:rPr>
              <a:t> being on your feet for at least four hours a day- will reduce the risk of fractures</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An important motivator is that exercise has </a:t>
            </a:r>
            <a:r>
              <a:rPr lang="en-GB" b="1" dirty="0" smtClean="0">
                <a:latin typeface="Arial" pitchFamily="34" charset="0"/>
              </a:rPr>
              <a:t>multiple benefits</a:t>
            </a:r>
            <a:r>
              <a:rPr lang="en-GB" dirty="0" smtClean="0">
                <a:latin typeface="Arial" pitchFamily="34" charset="0"/>
              </a:rPr>
              <a:t>.  It improves mood and general well being and has also been proven to reduce the incidence of many diseases and medical conditions</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A key message is to choose something you enjoy and to keep doing it</a:t>
            </a:r>
          </a:p>
          <a:p>
            <a:pPr defTabSz="914400" eaLnBrk="1" hangingPunct="1"/>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34</a:t>
            </a:fld>
            <a:endParaRPr lang="en-GB"/>
          </a:p>
        </p:txBody>
      </p:sp>
    </p:spTree>
    <p:extLst>
      <p:ext uri="{BB962C8B-B14F-4D97-AF65-F5344CB8AC3E}">
        <p14:creationId xmlns:p14="http://schemas.microsoft.com/office/powerpoint/2010/main" val="3610652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t> </a:t>
            </a:r>
            <a:r>
              <a:rPr lang="en-GB" b="1" dirty="0" smtClean="0">
                <a:latin typeface="Arial" pitchFamily="34" charset="0"/>
              </a:rPr>
              <a:t>UK Government recommendations for physical activity</a:t>
            </a:r>
          </a:p>
          <a:p>
            <a:pPr defTabSz="914400" eaLnBrk="1" hangingPunct="1"/>
            <a:endParaRPr lang="en-GB" b="1" dirty="0" smtClean="0">
              <a:latin typeface="Arial" pitchFamily="34" charset="0"/>
            </a:endParaRPr>
          </a:p>
          <a:p>
            <a:pPr defTabSz="914400" eaLnBrk="1" hangingPunct="1"/>
            <a:endParaRPr lang="en-GB" b="1"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The UK Department of Health currently recommends </a:t>
            </a:r>
            <a:r>
              <a:rPr lang="en-GB" b="1" dirty="0" smtClean="0">
                <a:latin typeface="Arial" pitchFamily="34" charset="0"/>
              </a:rPr>
              <a:t>30 minutes of moderately intense activity</a:t>
            </a:r>
            <a:r>
              <a:rPr lang="en-GB" dirty="0" smtClean="0">
                <a:latin typeface="Arial" pitchFamily="34" charset="0"/>
              </a:rPr>
              <a:t> on at least five days of the week</a:t>
            </a:r>
          </a:p>
          <a:p>
            <a:pPr marL="0" indent="0" defTabSz="914400" eaLnBrk="1" hangingPunct="1">
              <a:buFont typeface="Arial" pitchFamily="34" charset="0"/>
              <a:buNone/>
            </a:pPr>
            <a:r>
              <a:rPr lang="en-GB" dirty="0" smtClean="0">
                <a:latin typeface="Arial" pitchFamily="34" charset="0"/>
              </a:rPr>
              <a:t> </a:t>
            </a:r>
          </a:p>
          <a:p>
            <a:pPr marL="171450" indent="-171450" defTabSz="914400" eaLnBrk="1" hangingPunct="1">
              <a:buFont typeface="Arial" pitchFamily="34" charset="0"/>
              <a:buChar char="•"/>
            </a:pPr>
            <a:r>
              <a:rPr lang="en-GB" dirty="0" smtClean="0">
                <a:latin typeface="Arial" pitchFamily="34" charset="0"/>
              </a:rPr>
              <a:t>Children are advised to take 60 minutes of exercise</a:t>
            </a:r>
            <a:r>
              <a:rPr lang="en-GB" baseline="0" dirty="0" smtClean="0">
                <a:latin typeface="Arial" pitchFamily="34" charset="0"/>
              </a:rPr>
              <a:t> every day</a:t>
            </a:r>
            <a:r>
              <a:rPr lang="en-GB" dirty="0" smtClean="0">
                <a:latin typeface="Arial" pitchFamily="34" charset="0"/>
              </a:rPr>
              <a:t> </a:t>
            </a: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35</a:t>
            </a:fld>
            <a:endParaRPr lang="en-GB"/>
          </a:p>
        </p:txBody>
      </p:sp>
    </p:spTree>
    <p:extLst>
      <p:ext uri="{BB962C8B-B14F-4D97-AF65-F5344CB8AC3E}">
        <p14:creationId xmlns:p14="http://schemas.microsoft.com/office/powerpoint/2010/main" val="352881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UK Government recommendations for physical activity</a:t>
            </a:r>
          </a:p>
          <a:p>
            <a:pPr defTabSz="914400" eaLnBrk="1" hangingPunct="1"/>
            <a:endParaRPr lang="en-GB" b="1" dirty="0" smtClean="0">
              <a:latin typeface="Arial" pitchFamily="34" charset="0"/>
            </a:endParaRPr>
          </a:p>
          <a:p>
            <a:pPr defTabSz="914400" eaLnBrk="1" hangingPunct="1"/>
            <a:endParaRPr lang="en-GB" b="1"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2011 recommendations reflect current research and suggest older people should include </a:t>
            </a:r>
            <a:r>
              <a:rPr lang="en-GB" b="1" dirty="0" smtClean="0">
                <a:latin typeface="Arial" pitchFamily="34" charset="0"/>
              </a:rPr>
              <a:t>strength and balance</a:t>
            </a:r>
            <a:r>
              <a:rPr lang="en-GB" dirty="0" smtClean="0">
                <a:latin typeface="Arial" pitchFamily="34" charset="0"/>
              </a:rPr>
              <a:t> exercises to reduce the risk of falling</a:t>
            </a:r>
          </a:p>
          <a:p>
            <a:pPr defTabSz="914400" eaLnBrk="1" hangingPunct="1"/>
            <a:endParaRPr lang="en-GB" b="1"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36</a:t>
            </a:fld>
            <a:endParaRPr lang="en-GB"/>
          </a:p>
        </p:txBody>
      </p:sp>
    </p:spTree>
    <p:extLst>
      <p:ext uri="{BB962C8B-B14F-4D97-AF65-F5344CB8AC3E}">
        <p14:creationId xmlns:p14="http://schemas.microsoft.com/office/powerpoint/2010/main" val="2113558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14400" eaLnBrk="1" hangingPunct="1"/>
            <a:r>
              <a:rPr lang="en-GB" b="1" dirty="0" smtClean="0">
                <a:latin typeface="Arial" pitchFamily="34" charset="0"/>
              </a:rPr>
              <a:t>Vitamin D</a:t>
            </a:r>
          </a:p>
          <a:p>
            <a:pPr marL="285750" indent="-285750" defTabSz="914400" eaLnBrk="1" hangingPunct="1"/>
            <a:endParaRPr lang="en-GB" b="1" dirty="0" smtClean="0">
              <a:latin typeface="Arial" pitchFamily="34" charset="0"/>
            </a:endParaRPr>
          </a:p>
          <a:p>
            <a:pPr marL="285750" indent="-285750" defTabSz="914400" eaLnBrk="1" hangingPunct="1"/>
            <a:endParaRPr lang="en-GB" b="1" dirty="0" smtClean="0">
              <a:latin typeface="Arial" pitchFamily="34" charset="0"/>
            </a:endParaRPr>
          </a:p>
          <a:p>
            <a:pPr marL="285750" indent="-285750" defTabSz="914400" eaLnBrk="1" hangingPunct="1">
              <a:buFontTx/>
              <a:buChar char="•"/>
            </a:pPr>
            <a:r>
              <a:rPr lang="en-GB" b="1" dirty="0" smtClean="0">
                <a:latin typeface="Arial" pitchFamily="34" charset="0"/>
              </a:rPr>
              <a:t>Vitamin D</a:t>
            </a:r>
            <a:r>
              <a:rPr lang="en-GB" dirty="0" smtClean="0">
                <a:latin typeface="Arial" pitchFamily="34" charset="0"/>
              </a:rPr>
              <a:t> is </a:t>
            </a:r>
            <a:r>
              <a:rPr lang="en-GB" b="1" dirty="0" smtClean="0">
                <a:latin typeface="Arial" pitchFamily="34" charset="0"/>
              </a:rPr>
              <a:t>essential for healthy bones</a:t>
            </a:r>
          </a:p>
          <a:p>
            <a:pPr marL="0" indent="0" defTabSz="914400" eaLnBrk="1" hangingPunct="1">
              <a:buFontTx/>
              <a:buNone/>
            </a:pPr>
            <a:endParaRPr lang="en-GB" dirty="0" smtClean="0">
              <a:latin typeface="Arial" pitchFamily="34" charset="0"/>
            </a:endParaRPr>
          </a:p>
          <a:p>
            <a:pPr marL="285750" indent="-285750" defTabSz="914400" eaLnBrk="1" hangingPunct="1">
              <a:buFontTx/>
              <a:buChar char="•"/>
            </a:pPr>
            <a:r>
              <a:rPr lang="en-GB" b="1" dirty="0" smtClean="0">
                <a:latin typeface="Arial" pitchFamily="34" charset="0"/>
              </a:rPr>
              <a:t>Sunlight</a:t>
            </a:r>
            <a:r>
              <a:rPr lang="en-GB" dirty="0" smtClean="0">
                <a:latin typeface="Arial" pitchFamily="34" charset="0"/>
              </a:rPr>
              <a:t> is the best natural source of Vitamin D</a:t>
            </a:r>
          </a:p>
          <a:p>
            <a:pPr marL="0" indent="0" defTabSz="914400" eaLnBrk="1" hangingPunct="1">
              <a:buFontTx/>
              <a:buNone/>
            </a:pPr>
            <a:endParaRPr lang="en-GB" dirty="0" smtClean="0">
              <a:latin typeface="Arial" pitchFamily="34" charset="0"/>
            </a:endParaRPr>
          </a:p>
          <a:p>
            <a:pPr marL="285750" indent="-285750" defTabSz="914400" eaLnBrk="1" hangingPunct="1">
              <a:buFontTx/>
              <a:buChar char="•"/>
            </a:pPr>
            <a:r>
              <a:rPr lang="en-GB" dirty="0" smtClean="0">
                <a:latin typeface="Arial" pitchFamily="34" charset="0"/>
              </a:rPr>
              <a:t>Exposure to sunlight </a:t>
            </a:r>
            <a:r>
              <a:rPr lang="en-GB" b="1" dirty="0" smtClean="0">
                <a:latin typeface="Arial" pitchFamily="34" charset="0"/>
              </a:rPr>
              <a:t>every day between May and September</a:t>
            </a:r>
            <a:r>
              <a:rPr lang="en-GB" dirty="0" smtClean="0">
                <a:latin typeface="Arial" pitchFamily="34" charset="0"/>
              </a:rPr>
              <a:t> will increase Vitamin D levels</a:t>
            </a:r>
          </a:p>
          <a:p>
            <a:pPr marL="0" indent="0" defTabSz="914400" eaLnBrk="1" hangingPunct="1">
              <a:buFontTx/>
              <a:buNone/>
            </a:pPr>
            <a:endParaRPr lang="en-GB" dirty="0" smtClean="0">
              <a:latin typeface="Arial" pitchFamily="34" charset="0"/>
            </a:endParaRPr>
          </a:p>
          <a:p>
            <a:pPr marL="285750" indent="-285750" defTabSz="914400" eaLnBrk="1" hangingPunct="1">
              <a:buFontTx/>
              <a:buChar char="•"/>
            </a:pPr>
            <a:r>
              <a:rPr lang="en-GB" dirty="0" smtClean="0">
                <a:latin typeface="Arial" pitchFamily="34" charset="0"/>
              </a:rPr>
              <a:t>Your body stores vitamin D for the winter months.</a:t>
            </a:r>
          </a:p>
          <a:p>
            <a:pPr marL="285750" indent="-285750" defTabSz="914400" eaLnBrk="1" hangingPunct="1"/>
            <a:endParaRPr lang="en-GB" dirty="0" smtClean="0">
              <a:latin typeface="Arial" pitchFamily="34" charset="0"/>
            </a:endParaRPr>
          </a:p>
          <a:p>
            <a:pPr marL="285750" indent="-285750" defTabSz="914400" eaLnBrk="1" hangingPunct="1">
              <a:buFontTx/>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37</a:t>
            </a:fld>
            <a:endParaRPr lang="en-GB"/>
          </a:p>
        </p:txBody>
      </p:sp>
    </p:spTree>
    <p:extLst>
      <p:ext uri="{BB962C8B-B14F-4D97-AF65-F5344CB8AC3E}">
        <p14:creationId xmlns:p14="http://schemas.microsoft.com/office/powerpoint/2010/main" val="29221737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14400" eaLnBrk="1" hangingPunct="1"/>
            <a:r>
              <a:rPr lang="en-GB" b="1" dirty="0" smtClean="0">
                <a:latin typeface="Arial" pitchFamily="34" charset="0"/>
              </a:rPr>
              <a:t>Vitamin D</a:t>
            </a:r>
          </a:p>
          <a:p>
            <a:pPr marL="285750" indent="-285750" defTabSz="914400" eaLnBrk="1" hangingPunct="1"/>
            <a:endParaRPr lang="en-GB" b="1" dirty="0" smtClean="0">
              <a:latin typeface="Arial" pitchFamily="34" charset="0"/>
            </a:endParaRPr>
          </a:p>
          <a:p>
            <a:pPr marL="285750" indent="-285750" defTabSz="914400" eaLnBrk="1" hangingPunct="1">
              <a:buFontTx/>
              <a:buChar char="•"/>
            </a:pPr>
            <a:endParaRPr lang="en-GB" b="1" dirty="0" smtClean="0">
              <a:latin typeface="Arial" pitchFamily="34" charset="0"/>
            </a:endParaRPr>
          </a:p>
          <a:p>
            <a:pPr marL="285750" indent="-285750" defTabSz="914400" eaLnBrk="1" hangingPunct="1">
              <a:buFontTx/>
              <a:buChar char="•"/>
            </a:pPr>
            <a:r>
              <a:rPr lang="en-GB" dirty="0" smtClean="0">
                <a:latin typeface="Arial" pitchFamily="34" charset="0"/>
              </a:rPr>
              <a:t>You should try to get </a:t>
            </a:r>
            <a:r>
              <a:rPr lang="en-GB" b="1" dirty="0" smtClean="0">
                <a:latin typeface="Arial" pitchFamily="34" charset="0"/>
              </a:rPr>
              <a:t>10 minutes of sun exposure to your bare skin, once or twice a day </a:t>
            </a:r>
            <a:r>
              <a:rPr lang="en-GB" dirty="0" smtClean="0">
                <a:latin typeface="Arial" pitchFamily="34" charset="0"/>
              </a:rPr>
              <a:t>(depending on skin type) without sunscreen</a:t>
            </a:r>
          </a:p>
          <a:p>
            <a:pPr marL="0" indent="0" defTabSz="914400" eaLnBrk="1" hangingPunct="1">
              <a:buFontTx/>
              <a:buNone/>
            </a:pPr>
            <a:endParaRPr lang="en-GB" u="sng" dirty="0" smtClean="0">
              <a:latin typeface="Arial" pitchFamily="34" charset="0"/>
            </a:endParaRPr>
          </a:p>
          <a:p>
            <a:pPr marL="285750" indent="-285750" defTabSz="914400" eaLnBrk="1" hangingPunct="1">
              <a:buFontTx/>
              <a:buChar char="•"/>
            </a:pPr>
            <a:r>
              <a:rPr lang="en-GB" dirty="0" smtClean="0">
                <a:latin typeface="Arial" pitchFamily="34" charset="0"/>
              </a:rPr>
              <a:t>On cloudy days, it can take a little longer </a:t>
            </a:r>
          </a:p>
          <a:p>
            <a:pPr marL="285750" indent="-285750" defTabSz="914400" eaLnBrk="1" hangingPunct="1">
              <a:buFontTx/>
              <a:buChar char="•"/>
            </a:pPr>
            <a:endParaRPr lang="en-GB" dirty="0" smtClean="0">
              <a:latin typeface="Arial" pitchFamily="34" charset="0"/>
            </a:endParaRPr>
          </a:p>
          <a:p>
            <a:pPr marL="285750" indent="-285750" defTabSz="914400" eaLnBrk="1" hangingPunct="1">
              <a:buFontTx/>
              <a:buChar char="•"/>
            </a:pPr>
            <a:r>
              <a:rPr lang="en-GB" b="1" dirty="0" smtClean="0">
                <a:latin typeface="Arial" pitchFamily="34" charset="0"/>
              </a:rPr>
              <a:t>Always take care not to burn</a:t>
            </a:r>
            <a:r>
              <a:rPr lang="en-GB" dirty="0" smtClean="0">
                <a:latin typeface="Arial" pitchFamily="34" charset="0"/>
              </a:rPr>
              <a:t>, especially during the strong sunshine in the middle of the day</a:t>
            </a:r>
          </a:p>
          <a:p>
            <a:pPr marL="285750" indent="-285750" defTabSz="914400" eaLnBrk="1" hangingPunct="1">
              <a:buFontTx/>
              <a:buChar char="•"/>
            </a:pPr>
            <a:endParaRPr lang="en-GB" dirty="0" smtClean="0">
              <a:latin typeface="Arial" pitchFamily="34" charset="0"/>
            </a:endParaRPr>
          </a:p>
          <a:p>
            <a:pPr marL="285750" indent="-285750" defTabSz="914400" eaLnBrk="1" hangingPunct="1">
              <a:buFontTx/>
              <a:buChar char="•"/>
            </a:pPr>
            <a:r>
              <a:rPr lang="en-GB" dirty="0" smtClean="0">
                <a:latin typeface="Arial" pitchFamily="34" charset="0"/>
              </a:rPr>
              <a:t>Babies and children have very sensitive skin and need careful protection</a:t>
            </a:r>
          </a:p>
          <a:p>
            <a:pPr marL="0" indent="0" defTabSz="914400" eaLnBrk="1" hangingPunct="1">
              <a:buFontTx/>
              <a:buNone/>
            </a:pPr>
            <a:endParaRPr lang="en-GB" dirty="0" smtClean="0">
              <a:latin typeface="Arial" pitchFamily="34" charset="0"/>
            </a:endParaRPr>
          </a:p>
          <a:p>
            <a:pPr marL="285750" indent="-285750" defTabSz="914400" eaLnBrk="1" hangingPunct="1">
              <a:buFontTx/>
              <a:buChar char="•"/>
            </a:pPr>
            <a:r>
              <a:rPr lang="en-GB" dirty="0" smtClean="0">
                <a:latin typeface="Arial" pitchFamily="34" charset="0"/>
              </a:rPr>
              <a:t>Those with fair or sensitive skin need to be careful not to redden or burn their skin and will need to restrict exposure</a:t>
            </a:r>
          </a:p>
          <a:p>
            <a:pPr marL="0" indent="0" defTabSz="914400" eaLnBrk="1" hangingPunct="1">
              <a:buFontTx/>
              <a:buNone/>
            </a:pPr>
            <a:endParaRPr lang="en-GB" dirty="0" smtClean="0">
              <a:latin typeface="Arial" pitchFamily="34" charset="0"/>
            </a:endParaRPr>
          </a:p>
          <a:p>
            <a:pPr marL="285750" indent="-285750" defTabSz="914400" eaLnBrk="1" hangingPunct="1">
              <a:buFontTx/>
              <a:buChar char="•"/>
            </a:pPr>
            <a:r>
              <a:rPr lang="en-GB" dirty="0" smtClean="0">
                <a:latin typeface="Arial" pitchFamily="34" charset="0"/>
              </a:rPr>
              <a:t>Make sure you are outside – glass prevents the ultra violet rays reaching your skin</a:t>
            </a:r>
          </a:p>
          <a:p>
            <a:pPr marL="0" indent="0" defTabSz="914400" eaLnBrk="1" hangingPunct="1">
              <a:buFontTx/>
              <a:buNone/>
            </a:pPr>
            <a:endParaRPr lang="en-GB" dirty="0" smtClean="0">
              <a:latin typeface="Arial" pitchFamily="34" charset="0"/>
            </a:endParaRPr>
          </a:p>
          <a:p>
            <a:pPr marL="285750" indent="-285750" defTabSz="914400" eaLnBrk="1" hangingPunct="1">
              <a:buFontTx/>
              <a:buChar char="•"/>
            </a:pPr>
            <a:r>
              <a:rPr lang="en-GB" dirty="0" smtClean="0">
                <a:latin typeface="Arial" pitchFamily="34" charset="0"/>
              </a:rPr>
              <a:t>Pregnant women; those who don’t get sunlight exposure; older frailer people; those on antiepileptic drugs </a:t>
            </a:r>
            <a:r>
              <a:rPr lang="en-GB" b="1" dirty="0" smtClean="0">
                <a:latin typeface="Arial" pitchFamily="34" charset="0"/>
              </a:rPr>
              <a:t>may need supplements</a:t>
            </a:r>
          </a:p>
          <a:p>
            <a:pPr marL="0" indent="0" defTabSz="914400" eaLnBrk="1" hangingPunct="1">
              <a:buFontTx/>
              <a:buNone/>
            </a:pPr>
            <a:r>
              <a:rPr lang="en-GB" dirty="0" smtClean="0">
                <a:latin typeface="Arial" pitchFamily="34" charset="0"/>
              </a:rPr>
              <a:t>  </a:t>
            </a:r>
          </a:p>
          <a:p>
            <a:pPr marL="285750" indent="-285750" defTabSz="914400" eaLnBrk="1" hangingPunct="1">
              <a:buFontTx/>
              <a:buChar char="•"/>
            </a:pPr>
            <a:r>
              <a:rPr lang="en-GB" dirty="0" smtClean="0">
                <a:latin typeface="Arial" pitchFamily="34" charset="0"/>
              </a:rPr>
              <a:t>A daily dose of 10 - 20 micrograms (µg) (= 400 - 800 IU) is usually sufficient</a:t>
            </a:r>
          </a:p>
          <a:p>
            <a:pPr marL="285750" indent="-285750" defTabSz="914400" eaLnBrk="1" hangingPunct="1">
              <a:buFontTx/>
              <a:buChar char="-"/>
            </a:pPr>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38</a:t>
            </a:fld>
            <a:endParaRPr lang="en-GB"/>
          </a:p>
        </p:txBody>
      </p:sp>
    </p:spTree>
    <p:extLst>
      <p:ext uri="{BB962C8B-B14F-4D97-AF65-F5344CB8AC3E}">
        <p14:creationId xmlns:p14="http://schemas.microsoft.com/office/powerpoint/2010/main" val="457350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lnSpc>
                <a:spcPct val="80000"/>
              </a:lnSpc>
            </a:pPr>
            <a:r>
              <a:rPr lang="en-GB" b="1" dirty="0" smtClean="0">
                <a:latin typeface="Arial" pitchFamily="34" charset="0"/>
              </a:rPr>
              <a:t>Keeping steady and safe</a:t>
            </a:r>
          </a:p>
          <a:p>
            <a:pPr defTabSz="914400" eaLnBrk="1" hangingPunct="1">
              <a:lnSpc>
                <a:spcPct val="80000"/>
              </a:lnSpc>
            </a:pPr>
            <a:endParaRPr lang="en-GB" b="1" dirty="0" smtClean="0">
              <a:latin typeface="Arial" pitchFamily="34" charset="0"/>
            </a:endParaRPr>
          </a:p>
          <a:p>
            <a:pPr marL="171450" indent="-171450" defTabSz="914400" eaLnBrk="1" hangingPunct="1">
              <a:lnSpc>
                <a:spcPct val="80000"/>
              </a:lnSpc>
              <a:buFont typeface="Arial" pitchFamily="34" charset="0"/>
              <a:buChar char="•"/>
            </a:pPr>
            <a:endParaRPr lang="en-GB" b="1" dirty="0" smtClean="0">
              <a:latin typeface="Arial" pitchFamily="34" charset="0"/>
            </a:endParaRPr>
          </a:p>
          <a:p>
            <a:pPr marL="171450" indent="-171450" defTabSz="914400" eaLnBrk="1" hangingPunct="1">
              <a:lnSpc>
                <a:spcPct val="80000"/>
              </a:lnSpc>
              <a:buFont typeface="Arial" pitchFamily="34" charset="0"/>
              <a:buChar char="•"/>
            </a:pPr>
            <a:r>
              <a:rPr lang="en-GB" sz="1100" b="1" dirty="0" smtClean="0">
                <a:latin typeface="Arial" pitchFamily="34" charset="0"/>
              </a:rPr>
              <a:t>Note to speaker:  </a:t>
            </a:r>
            <a:r>
              <a:rPr lang="en-GB" sz="1100" b="1" smtClean="0">
                <a:latin typeface="Arial" pitchFamily="34" charset="0"/>
              </a:rPr>
              <a:t>Slide 39 and 40 </a:t>
            </a:r>
            <a:r>
              <a:rPr lang="en-GB" sz="1100" b="1" dirty="0" smtClean="0">
                <a:latin typeface="Arial" pitchFamily="34" charset="0"/>
              </a:rPr>
              <a:t>are the ‘falls prevention slides’. For a general public audience it is advised to avoid overstating the term ‘fall prevention’.</a:t>
            </a:r>
          </a:p>
          <a:p>
            <a:pPr marL="0" indent="0" defTabSz="914400" eaLnBrk="1" hangingPunct="1">
              <a:lnSpc>
                <a:spcPct val="80000"/>
              </a:lnSpc>
              <a:buFont typeface="Arial" pitchFamily="34" charset="0"/>
              <a:buNone/>
            </a:pPr>
            <a:endParaRPr lang="en-GB" sz="1100" b="1" dirty="0" smtClean="0">
              <a:latin typeface="Arial" pitchFamily="34" charset="0"/>
            </a:endParaRPr>
          </a:p>
          <a:p>
            <a:pPr marL="171450" indent="-171450" defTabSz="914400">
              <a:lnSpc>
                <a:spcPct val="80000"/>
              </a:lnSpc>
              <a:buFont typeface="Arial" pitchFamily="34" charset="0"/>
              <a:buChar char="•"/>
            </a:pPr>
            <a:r>
              <a:rPr lang="en-GB" sz="1100" b="1" dirty="0" smtClean="0">
                <a:latin typeface="Arial" pitchFamily="34" charset="0"/>
              </a:rPr>
              <a:t>The ‘Help the Aged’ report ‘Don’t mention the ‘</a:t>
            </a:r>
            <a:r>
              <a:rPr lang="en-GB" sz="1100" b="1" dirty="0" err="1" smtClean="0">
                <a:latin typeface="Arial" pitchFamily="34" charset="0"/>
              </a:rPr>
              <a:t>F’word</a:t>
            </a:r>
            <a:r>
              <a:rPr lang="en-GB" sz="1100" b="1" dirty="0" smtClean="0">
                <a:latin typeface="Arial" pitchFamily="34" charset="0"/>
              </a:rPr>
              <a:t>’ (2005) showed people were reluctant to think of fall prevention as relevant or serious and resented the negative, patronising association</a:t>
            </a:r>
          </a:p>
          <a:p>
            <a:pPr marL="0" indent="0" defTabSz="914400">
              <a:lnSpc>
                <a:spcPct val="80000"/>
              </a:lnSpc>
              <a:buFont typeface="Arial" pitchFamily="34" charset="0"/>
              <a:buNone/>
            </a:pPr>
            <a:endParaRPr lang="en-GB" sz="1100" b="1" dirty="0" smtClean="0">
              <a:latin typeface="Arial" pitchFamily="34" charset="0"/>
            </a:endParaRPr>
          </a:p>
          <a:p>
            <a:pPr marL="171450" indent="-171450" defTabSz="914400">
              <a:lnSpc>
                <a:spcPct val="80000"/>
              </a:lnSpc>
              <a:buFont typeface="Arial" pitchFamily="34" charset="0"/>
              <a:buChar char="•"/>
            </a:pPr>
            <a:endParaRPr lang="en-GB" sz="1100" b="1" dirty="0" smtClean="0">
              <a:latin typeface="Arial" pitchFamily="34" charset="0"/>
            </a:endParaRPr>
          </a:p>
          <a:p>
            <a:pPr marL="171450" indent="-171450" defTabSz="914400" eaLnBrk="1" hangingPunct="1">
              <a:lnSpc>
                <a:spcPct val="80000"/>
              </a:lnSpc>
              <a:buFont typeface="Arial" pitchFamily="34" charset="0"/>
              <a:buChar char="•"/>
            </a:pPr>
            <a:r>
              <a:rPr lang="en-GB" dirty="0" smtClean="0">
                <a:latin typeface="Arial" pitchFamily="34" charset="0"/>
              </a:rPr>
              <a:t>Although only 5% of falls in older people result in fractures, </a:t>
            </a:r>
            <a:r>
              <a:rPr lang="en-GB" b="1" dirty="0" smtClean="0">
                <a:latin typeface="Arial" pitchFamily="34" charset="0"/>
              </a:rPr>
              <a:t>nearly all hip fractures are the result of a fall</a:t>
            </a:r>
            <a:r>
              <a:rPr lang="en-GB" dirty="0" smtClean="0">
                <a:latin typeface="Arial" pitchFamily="34" charset="0"/>
              </a:rPr>
              <a:t> </a:t>
            </a:r>
          </a:p>
          <a:p>
            <a:pPr marL="0" indent="0" defTabSz="914400" eaLnBrk="1" hangingPunct="1">
              <a:lnSpc>
                <a:spcPct val="80000"/>
              </a:lnSpc>
              <a:buFont typeface="Arial" pitchFamily="34" charset="0"/>
              <a:buNone/>
            </a:pPr>
            <a:endParaRPr lang="en-GB" dirty="0" smtClean="0">
              <a:latin typeface="Arial" pitchFamily="34" charset="0"/>
            </a:endParaRPr>
          </a:p>
          <a:p>
            <a:pPr marL="171450" indent="-171450" defTabSz="914400" eaLnBrk="1" hangingPunct="1">
              <a:lnSpc>
                <a:spcPct val="80000"/>
              </a:lnSpc>
              <a:buFont typeface="Arial" pitchFamily="34" charset="0"/>
              <a:buChar char="•"/>
            </a:pPr>
            <a:r>
              <a:rPr lang="en-GB" dirty="0" smtClean="0">
                <a:latin typeface="Arial" pitchFamily="34" charset="0"/>
              </a:rPr>
              <a:t>Preventing falls has become an important focus for preventing fractures</a:t>
            </a:r>
          </a:p>
          <a:p>
            <a:pPr marL="0" indent="0" defTabSz="914400" eaLnBrk="1" hangingPunct="1">
              <a:lnSpc>
                <a:spcPct val="80000"/>
              </a:lnSpc>
              <a:buFont typeface="Arial" pitchFamily="34" charset="0"/>
              <a:buNone/>
            </a:pPr>
            <a:endParaRPr lang="en-GB" dirty="0" smtClean="0">
              <a:latin typeface="Arial" pitchFamily="34" charset="0"/>
            </a:endParaRPr>
          </a:p>
          <a:p>
            <a:pPr marL="171450" indent="-171450" defTabSz="914400" eaLnBrk="1" hangingPunct="1">
              <a:lnSpc>
                <a:spcPct val="80000"/>
              </a:lnSpc>
              <a:buFont typeface="Arial" pitchFamily="34" charset="0"/>
              <a:buChar char="•"/>
            </a:pPr>
            <a:r>
              <a:rPr lang="en-GB" dirty="0" smtClean="0">
                <a:latin typeface="Arial" pitchFamily="34" charset="0"/>
              </a:rPr>
              <a:t>Some hospitals have special fall prevention clinics to help those at risk</a:t>
            </a:r>
          </a:p>
          <a:p>
            <a:pPr marL="0" indent="0" defTabSz="914400" eaLnBrk="1" hangingPunct="1">
              <a:lnSpc>
                <a:spcPct val="80000"/>
              </a:lnSpc>
              <a:buFont typeface="Arial" pitchFamily="34" charset="0"/>
              <a:buNone/>
            </a:pPr>
            <a:endParaRPr lang="en-GB" dirty="0" smtClean="0">
              <a:latin typeface="Arial" pitchFamily="34" charset="0"/>
            </a:endParaRPr>
          </a:p>
          <a:p>
            <a:pPr marL="171450" indent="-171450" defTabSz="914400" eaLnBrk="1" hangingPunct="1">
              <a:lnSpc>
                <a:spcPct val="80000"/>
              </a:lnSpc>
              <a:buFont typeface="Arial" pitchFamily="34" charset="0"/>
              <a:buChar char="•"/>
            </a:pPr>
            <a:r>
              <a:rPr lang="en-GB" dirty="0" smtClean="0">
                <a:latin typeface="Arial" pitchFamily="34" charset="0"/>
              </a:rPr>
              <a:t>Some </a:t>
            </a:r>
            <a:r>
              <a:rPr lang="en-GB" b="1" dirty="0" smtClean="0">
                <a:latin typeface="Arial" pitchFamily="34" charset="0"/>
              </a:rPr>
              <a:t>medical conditions </a:t>
            </a:r>
            <a:r>
              <a:rPr lang="en-GB" dirty="0" smtClean="0">
                <a:latin typeface="Arial" pitchFamily="34" charset="0"/>
              </a:rPr>
              <a:t>(as well as poor eyesight) can cause falls and need to be identified and treated</a:t>
            </a:r>
          </a:p>
          <a:p>
            <a:pPr marL="0" indent="0" defTabSz="914400" eaLnBrk="1" hangingPunct="1">
              <a:lnSpc>
                <a:spcPct val="80000"/>
              </a:lnSpc>
              <a:buFont typeface="Arial" pitchFamily="34" charset="0"/>
              <a:buNone/>
            </a:pPr>
            <a:endParaRPr lang="en-GB" dirty="0" smtClean="0">
              <a:latin typeface="Arial" pitchFamily="34" charset="0"/>
            </a:endParaRPr>
          </a:p>
          <a:p>
            <a:pPr marL="171450" indent="-171450" defTabSz="914400" eaLnBrk="1" hangingPunct="1">
              <a:lnSpc>
                <a:spcPct val="80000"/>
              </a:lnSpc>
              <a:buFont typeface="Arial" pitchFamily="34" charset="0"/>
              <a:buChar char="•"/>
            </a:pPr>
            <a:r>
              <a:rPr lang="en-GB" dirty="0" smtClean="0">
                <a:latin typeface="Arial" pitchFamily="34" charset="0"/>
              </a:rPr>
              <a:t>Older people are often taking many </a:t>
            </a:r>
            <a:r>
              <a:rPr lang="en-GB" b="1" dirty="0" smtClean="0">
                <a:latin typeface="Arial" pitchFamily="34" charset="0"/>
              </a:rPr>
              <a:t>medications </a:t>
            </a:r>
            <a:r>
              <a:rPr lang="en-GB" dirty="0" smtClean="0">
                <a:latin typeface="Arial" pitchFamily="34" charset="0"/>
              </a:rPr>
              <a:t>– some can cause drowsiness and confusion.  Your doctor or pharmacist should review your medicines regularly especially if you are falling</a:t>
            </a:r>
          </a:p>
          <a:p>
            <a:pPr marL="0" indent="0" defTabSz="914400" eaLnBrk="1" hangingPunct="1">
              <a:lnSpc>
                <a:spcPct val="80000"/>
              </a:lnSpc>
              <a:buFont typeface="Arial" pitchFamily="34" charset="0"/>
              <a:buNone/>
            </a:pPr>
            <a:endParaRPr lang="en-GB" dirty="0" smtClean="0">
              <a:latin typeface="Arial" pitchFamily="34" charset="0"/>
            </a:endParaRPr>
          </a:p>
          <a:p>
            <a:pPr marL="171450" indent="-171450" defTabSz="914400" eaLnBrk="1" hangingPunct="1">
              <a:lnSpc>
                <a:spcPct val="80000"/>
              </a:lnSpc>
              <a:buFont typeface="Arial" pitchFamily="34" charset="0"/>
              <a:buChar char="•"/>
            </a:pPr>
            <a:r>
              <a:rPr lang="en-GB" dirty="0" smtClean="0">
                <a:latin typeface="Arial" pitchFamily="34" charset="0"/>
              </a:rPr>
              <a:t>Adequate </a:t>
            </a:r>
            <a:r>
              <a:rPr lang="en-GB" b="1" dirty="0" smtClean="0">
                <a:latin typeface="Arial" pitchFamily="34" charset="0"/>
              </a:rPr>
              <a:t>vitamin D</a:t>
            </a:r>
            <a:r>
              <a:rPr lang="en-GB" dirty="0" smtClean="0">
                <a:latin typeface="Arial" pitchFamily="34" charset="0"/>
              </a:rPr>
              <a:t> may be important to prevent falls – older frailer people may need supplements</a:t>
            </a:r>
          </a:p>
          <a:p>
            <a:pPr defTabSz="914400" eaLnBrk="1" hangingPunct="1">
              <a:lnSpc>
                <a:spcPct val="80000"/>
              </a:lnSpc>
              <a:buFontTx/>
              <a:buNone/>
            </a:pPr>
            <a:endParaRPr lang="en-GB" dirty="0" smtClean="0">
              <a:latin typeface="Arial" pitchFamily="34" charset="0"/>
            </a:endParaRPr>
          </a:p>
          <a:p>
            <a:pPr defTabSz="914400" eaLnBrk="1" hangingPunct="1">
              <a:lnSpc>
                <a:spcPct val="80000"/>
              </a:lnSpc>
              <a:buFontTx/>
              <a:buNone/>
            </a:pPr>
            <a:endParaRPr lang="en-GB" dirty="0" smtClean="0">
              <a:latin typeface="Arial" pitchFamily="34" charset="0"/>
            </a:endParaRPr>
          </a:p>
          <a:p>
            <a:pPr defTabSz="914400" eaLnBrk="1" hangingPunct="1">
              <a:lnSpc>
                <a:spcPct val="80000"/>
              </a:lnSpc>
              <a:buFontTx/>
              <a:buNone/>
            </a:pPr>
            <a:r>
              <a:rPr lang="en-GB" sz="1000" i="1" dirty="0" err="1" smtClean="0">
                <a:latin typeface="Arial" pitchFamily="34" charset="0"/>
              </a:rPr>
              <a:t>Youm</a:t>
            </a:r>
            <a:r>
              <a:rPr lang="en-GB" sz="1000" i="1" dirty="0" smtClean="0">
                <a:latin typeface="Arial" pitchFamily="34" charset="0"/>
              </a:rPr>
              <a:t> T, </a:t>
            </a:r>
            <a:r>
              <a:rPr lang="en-GB" sz="1000" i="1" dirty="0" err="1" smtClean="0">
                <a:latin typeface="Arial" pitchFamily="34" charset="0"/>
              </a:rPr>
              <a:t>Koval</a:t>
            </a:r>
            <a:r>
              <a:rPr lang="en-GB" sz="1000" i="1" dirty="0" smtClean="0">
                <a:latin typeface="Arial" pitchFamily="34" charset="0"/>
              </a:rPr>
              <a:t> KJ, </a:t>
            </a:r>
            <a:r>
              <a:rPr lang="en-GB" sz="1000" i="1" dirty="0" err="1" smtClean="0">
                <a:latin typeface="Arial" pitchFamily="34" charset="0"/>
              </a:rPr>
              <a:t>Kummer</a:t>
            </a:r>
            <a:r>
              <a:rPr lang="en-GB" sz="1000" i="1" dirty="0" smtClean="0">
                <a:latin typeface="Arial" pitchFamily="34" charset="0"/>
              </a:rPr>
              <a:t> FJ and Zuckerman JD., (1999) Do all hip fractures result from a fall? Am J </a:t>
            </a:r>
            <a:r>
              <a:rPr lang="en-GB" sz="1000" i="1" dirty="0" err="1" smtClean="0">
                <a:latin typeface="Arial" pitchFamily="34" charset="0"/>
              </a:rPr>
              <a:t>Orthop</a:t>
            </a:r>
            <a:r>
              <a:rPr lang="en-GB" sz="1000" i="1" dirty="0" smtClean="0">
                <a:latin typeface="Arial" pitchFamily="34" charset="0"/>
              </a:rPr>
              <a:t> 28: 190-194.</a:t>
            </a:r>
          </a:p>
          <a:p>
            <a:pPr defTabSz="914400" eaLnBrk="1" hangingPunct="1">
              <a:lnSpc>
                <a:spcPct val="80000"/>
              </a:lnSpc>
            </a:pPr>
            <a:endParaRPr lang="en-GB" sz="1000" i="1" dirty="0" smtClean="0">
              <a:latin typeface="Arial" pitchFamily="34" charset="0"/>
            </a:endParaRPr>
          </a:p>
          <a:p>
            <a:pPr defTabSz="914400" eaLnBrk="1" hangingPunct="1">
              <a:lnSpc>
                <a:spcPct val="80000"/>
              </a:lnSpc>
            </a:pPr>
            <a:r>
              <a:rPr lang="en-GB" sz="900" dirty="0" smtClean="0"/>
              <a:t> </a:t>
            </a: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39</a:t>
            </a:fld>
            <a:endParaRPr lang="en-GB"/>
          </a:p>
        </p:txBody>
      </p:sp>
    </p:spTree>
    <p:extLst>
      <p:ext uri="{BB962C8B-B14F-4D97-AF65-F5344CB8AC3E}">
        <p14:creationId xmlns:p14="http://schemas.microsoft.com/office/powerpoint/2010/main" val="258872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How our bones work</a:t>
            </a:r>
          </a:p>
          <a:p>
            <a:pPr defTabSz="914400" eaLnBrk="1" hangingPunct="1"/>
            <a:endParaRPr lang="en-GB" b="1" dirty="0" smtClean="0">
              <a:latin typeface="Arial" pitchFamily="34" charset="0"/>
            </a:endParaRPr>
          </a:p>
          <a:p>
            <a:pPr defTabSz="914400" eaLnBrk="1" hangingPunct="1"/>
            <a:endParaRPr lang="en-GB" dirty="0" smtClean="0">
              <a:latin typeface="Arial" pitchFamily="34" charset="0"/>
            </a:endParaRPr>
          </a:p>
          <a:p>
            <a:pPr defTabSz="914400" eaLnBrk="1" hangingPunct="1"/>
            <a:r>
              <a:rPr lang="en-GB" dirty="0" smtClean="0">
                <a:latin typeface="Arial" pitchFamily="34" charset="0"/>
              </a:rPr>
              <a:t>Before we look at what happens when bones are affected by osteoporosis it is helpful to understand something about the structure and function of normal bones.</a:t>
            </a:r>
          </a:p>
          <a:p>
            <a:pPr defTabSz="914400" eaLnBrk="1" hangingPunct="1"/>
            <a:endParaRPr lang="en-GB" b="1" dirty="0" smtClean="0">
              <a:latin typeface="Arial" pitchFamily="34" charset="0"/>
            </a:endParaRPr>
          </a:p>
          <a:p>
            <a:pPr defTabSz="914400" eaLnBrk="1" hangingPunct="1"/>
            <a:r>
              <a:rPr lang="en-GB" dirty="0" smtClean="0">
                <a:latin typeface="Arial" pitchFamily="34" charset="0"/>
              </a:rPr>
              <a:t>The bones in our skeleton have many different important functions:</a:t>
            </a:r>
          </a:p>
          <a:p>
            <a:pPr defTabSz="914400" eaLnBrk="1" hangingPunct="1"/>
            <a:endParaRPr lang="en-GB" dirty="0" smtClean="0">
              <a:latin typeface="Arial" pitchFamily="34" charset="0"/>
            </a:endParaRPr>
          </a:p>
          <a:p>
            <a:pPr defTabSz="914400" eaLnBrk="1" hangingPunct="1">
              <a:buFontTx/>
              <a:buChar char="•"/>
            </a:pPr>
            <a:r>
              <a:rPr lang="en-GB" dirty="0" smtClean="0">
                <a:latin typeface="Arial" pitchFamily="34" charset="0"/>
              </a:rPr>
              <a:t> They provide a structure for the body </a:t>
            </a:r>
            <a:r>
              <a:rPr lang="en-GB" b="1" dirty="0" smtClean="0">
                <a:latin typeface="Arial" pitchFamily="34" charset="0"/>
              </a:rPr>
              <a:t>protecting all the organs</a:t>
            </a:r>
            <a:r>
              <a:rPr lang="en-GB" dirty="0" smtClean="0">
                <a:latin typeface="Arial" pitchFamily="34" charset="0"/>
              </a:rPr>
              <a:t> within it</a:t>
            </a:r>
          </a:p>
          <a:p>
            <a:pPr defTabSz="914400" eaLnBrk="1" hangingPunct="1">
              <a:buFontTx/>
              <a:buChar char="•"/>
            </a:pPr>
            <a:endParaRPr lang="en-GB" dirty="0" smtClean="0">
              <a:latin typeface="Arial" pitchFamily="34" charset="0"/>
            </a:endParaRPr>
          </a:p>
          <a:p>
            <a:pPr defTabSz="914400" eaLnBrk="1" hangingPunct="1">
              <a:buFontTx/>
              <a:buChar char="•"/>
            </a:pPr>
            <a:r>
              <a:rPr lang="en-GB" dirty="0" smtClean="0">
                <a:latin typeface="Arial" pitchFamily="34" charset="0"/>
              </a:rPr>
              <a:t> Bones </a:t>
            </a:r>
            <a:r>
              <a:rPr lang="en-GB" b="1" dirty="0" smtClean="0">
                <a:latin typeface="Arial" pitchFamily="34" charset="0"/>
              </a:rPr>
              <a:t>store calcium and many other minerals</a:t>
            </a:r>
            <a:r>
              <a:rPr lang="en-GB" dirty="0" smtClean="0">
                <a:latin typeface="Arial" pitchFamily="34" charset="0"/>
              </a:rPr>
              <a:t> used by the body - 99% of calcium is found in the bones with 1% circulating and helping </a:t>
            </a:r>
            <a:r>
              <a:rPr lang="en-GB" b="1" dirty="0" smtClean="0">
                <a:latin typeface="Arial" pitchFamily="34" charset="0"/>
              </a:rPr>
              <a:t>muscles and nerves</a:t>
            </a:r>
            <a:r>
              <a:rPr lang="en-GB" dirty="0" smtClean="0">
                <a:latin typeface="Arial" pitchFamily="34" charset="0"/>
              </a:rPr>
              <a:t> to work effectively</a:t>
            </a:r>
          </a:p>
          <a:p>
            <a:pPr defTabSz="914400" eaLnBrk="1" hangingPunct="1">
              <a:buFontTx/>
              <a:buNone/>
            </a:pPr>
            <a:endParaRPr lang="en-GB" dirty="0" smtClean="0">
              <a:latin typeface="Arial" pitchFamily="34" charset="0"/>
            </a:endParaRPr>
          </a:p>
          <a:p>
            <a:pPr defTabSz="914400" eaLnBrk="1" hangingPunct="1">
              <a:buFontTx/>
              <a:buChar char="•"/>
            </a:pPr>
            <a:r>
              <a:rPr lang="en-GB" dirty="0" smtClean="0">
                <a:latin typeface="Arial" pitchFamily="34" charset="0"/>
              </a:rPr>
              <a:t> Bones provide attachments for the tendons of the skeletal muscles and the ligaments of the joints. The bones act as levers and pulleys translating muscle contraction into movement</a:t>
            </a:r>
          </a:p>
          <a:p>
            <a:pPr defTabSz="914400" eaLnBrk="1" hangingPunct="1">
              <a:buFontTx/>
              <a:buNone/>
            </a:pPr>
            <a:endParaRPr lang="en-GB" dirty="0" smtClean="0">
              <a:latin typeface="Arial" pitchFamily="34" charset="0"/>
            </a:endParaRPr>
          </a:p>
          <a:p>
            <a:pPr defTabSz="914400" eaLnBrk="1" hangingPunct="1">
              <a:buFontTx/>
              <a:buChar char="•"/>
            </a:pPr>
            <a:r>
              <a:rPr lang="en-GB" dirty="0" smtClean="0">
                <a:latin typeface="Arial" pitchFamily="34" charset="0"/>
              </a:rPr>
              <a:t> </a:t>
            </a:r>
            <a:r>
              <a:rPr lang="en-GB" b="1" dirty="0" smtClean="0">
                <a:latin typeface="Arial" pitchFamily="34" charset="0"/>
              </a:rPr>
              <a:t>Bone marrow</a:t>
            </a:r>
            <a:r>
              <a:rPr lang="en-GB" dirty="0" smtClean="0">
                <a:latin typeface="Arial" pitchFamily="34" charset="0"/>
              </a:rPr>
              <a:t> fills the cavities within the bone and produces red and white blood cells to fight infection and transport oxygen around the body</a:t>
            </a:r>
          </a:p>
          <a:p>
            <a:pPr defTabSz="914400" eaLnBrk="1" hangingPunct="1">
              <a:buFontTx/>
              <a:buNone/>
            </a:pPr>
            <a:endParaRPr lang="en-GB" dirty="0" smtClean="0">
              <a:latin typeface="Arial" pitchFamily="34" charset="0"/>
            </a:endParaRPr>
          </a:p>
          <a:p>
            <a:pPr defTabSz="914400" eaLnBrk="1" hangingPunct="1">
              <a:buFontTx/>
              <a:buChar char="•"/>
            </a:pPr>
            <a:r>
              <a:rPr lang="en-GB" dirty="0" smtClean="0">
                <a:latin typeface="Arial" pitchFamily="34" charset="0"/>
              </a:rPr>
              <a:t> The outer protective membrane of the bone is called the</a:t>
            </a:r>
            <a:r>
              <a:rPr lang="en-GB" b="1" dirty="0" smtClean="0">
                <a:latin typeface="Arial" pitchFamily="34" charset="0"/>
              </a:rPr>
              <a:t> periosteum. </a:t>
            </a:r>
            <a:r>
              <a:rPr lang="en-GB" dirty="0" smtClean="0">
                <a:latin typeface="Arial" pitchFamily="34" charset="0"/>
              </a:rPr>
              <a:t> It contains sensitive nerve endings</a:t>
            </a:r>
          </a:p>
          <a:p>
            <a:pPr defTabSz="914400" eaLnBrk="1" hangingPunct="1">
              <a:buFontTx/>
              <a:buNone/>
            </a:pPr>
            <a:endParaRPr lang="en-GB" dirty="0" smtClean="0">
              <a:latin typeface="Arial" pitchFamily="34" charset="0"/>
            </a:endParaRPr>
          </a:p>
          <a:p>
            <a:pPr defTabSz="914400" eaLnBrk="1" hangingPunct="1">
              <a:buFontTx/>
              <a:buChar char="•"/>
            </a:pPr>
            <a:r>
              <a:rPr lang="en-GB" dirty="0" smtClean="0">
                <a:latin typeface="Arial" pitchFamily="34" charset="0"/>
              </a:rPr>
              <a:t>The outer shell of the bone is called </a:t>
            </a:r>
            <a:r>
              <a:rPr lang="en-GB" b="1" dirty="0" smtClean="0">
                <a:latin typeface="Arial" pitchFamily="34" charset="0"/>
              </a:rPr>
              <a:t>cortical or compact bone</a:t>
            </a:r>
            <a:r>
              <a:rPr lang="en-GB" dirty="0" smtClean="0">
                <a:latin typeface="Arial" pitchFamily="34" charset="0"/>
              </a:rPr>
              <a:t> </a:t>
            </a:r>
          </a:p>
          <a:p>
            <a:pPr defTabSz="914400" eaLnBrk="1" hangingPunct="1">
              <a:buFontTx/>
              <a:buNone/>
            </a:pPr>
            <a:endParaRPr lang="en-GB" dirty="0" smtClean="0">
              <a:latin typeface="+mn-lt"/>
            </a:endParaRPr>
          </a:p>
          <a:p>
            <a:pPr defTabSz="914400" eaLnBrk="1" hangingPunct="1">
              <a:buFontTx/>
              <a:buChar char="•"/>
            </a:pPr>
            <a:r>
              <a:rPr lang="en-GB" dirty="0" smtClean="0">
                <a:latin typeface="Arial" pitchFamily="34" charset="0"/>
              </a:rPr>
              <a:t>Inside and especially at the ends of long bones and in the spinal bones there is a mesh of spongy bone creating a light but strong structure.  This is termed </a:t>
            </a:r>
            <a:r>
              <a:rPr lang="en-GB" b="1" dirty="0" smtClean="0">
                <a:latin typeface="Arial" pitchFamily="34" charset="0"/>
              </a:rPr>
              <a:t>trabecular or cancellous</a:t>
            </a:r>
            <a:r>
              <a:rPr lang="en-GB" dirty="0" smtClean="0">
                <a:latin typeface="Arial" pitchFamily="34" charset="0"/>
              </a:rPr>
              <a:t> bone.</a:t>
            </a: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4</a:t>
            </a:fld>
            <a:endParaRPr lang="en-GB"/>
          </a:p>
        </p:txBody>
      </p:sp>
    </p:spTree>
    <p:extLst>
      <p:ext uri="{BB962C8B-B14F-4D97-AF65-F5344CB8AC3E}">
        <p14:creationId xmlns:p14="http://schemas.microsoft.com/office/powerpoint/2010/main" val="4135594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Keeping steady and safe</a:t>
            </a:r>
          </a:p>
          <a:p>
            <a:pPr defTabSz="914400" eaLnBrk="1" hangingPunct="1"/>
            <a:endParaRPr lang="en-GB" b="1" dirty="0" smtClean="0">
              <a:latin typeface="Arial" pitchFamily="34" charset="0"/>
            </a:endParaRPr>
          </a:p>
          <a:p>
            <a:pPr defTabSz="914400" eaLnBrk="1" hangingPunct="1"/>
            <a:endParaRPr lang="en-GB" b="1" dirty="0" smtClean="0">
              <a:latin typeface="Arial" pitchFamily="34" charset="0"/>
            </a:endParaRPr>
          </a:p>
          <a:p>
            <a:pPr defTabSz="914400" eaLnBrk="1" hangingPunct="1">
              <a:buFontTx/>
              <a:buChar char="•"/>
            </a:pPr>
            <a:r>
              <a:rPr lang="en-GB" dirty="0" smtClean="0">
                <a:latin typeface="Arial" pitchFamily="34" charset="0"/>
              </a:rPr>
              <a:t> Keeping fit as you age is important but specific exercises to improve </a:t>
            </a:r>
            <a:r>
              <a:rPr lang="en-GB" b="1" dirty="0" smtClean="0">
                <a:latin typeface="Arial" pitchFamily="34" charset="0"/>
              </a:rPr>
              <a:t>balance and muscle strength</a:t>
            </a:r>
            <a:r>
              <a:rPr lang="en-GB" dirty="0" smtClean="0">
                <a:latin typeface="Arial" pitchFamily="34" charset="0"/>
              </a:rPr>
              <a:t> will help to prevent falls</a:t>
            </a:r>
          </a:p>
          <a:p>
            <a:pPr defTabSz="914400" eaLnBrk="1" hangingPunct="1">
              <a:buFontTx/>
              <a:buNone/>
            </a:pPr>
            <a:endParaRPr lang="en-GB" dirty="0" smtClean="0">
              <a:latin typeface="Arial" pitchFamily="34" charset="0"/>
            </a:endParaRPr>
          </a:p>
          <a:p>
            <a:pPr defTabSz="914400" eaLnBrk="1" hangingPunct="1">
              <a:buFontTx/>
              <a:buChar char="•"/>
            </a:pPr>
            <a:r>
              <a:rPr lang="en-GB" b="1" dirty="0" smtClean="0">
                <a:latin typeface="Arial" pitchFamily="34" charset="0"/>
              </a:rPr>
              <a:t> Tai Chi</a:t>
            </a:r>
            <a:r>
              <a:rPr lang="en-GB" dirty="0" smtClean="0">
                <a:latin typeface="Arial" pitchFamily="34" charset="0"/>
              </a:rPr>
              <a:t> may reduce the risk of falling</a:t>
            </a:r>
          </a:p>
          <a:p>
            <a:pPr defTabSz="914400" eaLnBrk="1" hangingPunct="1">
              <a:buFontTx/>
              <a:buNone/>
            </a:pPr>
            <a:endParaRPr lang="en-GB" dirty="0" smtClean="0">
              <a:latin typeface="Arial" pitchFamily="34" charset="0"/>
            </a:endParaRPr>
          </a:p>
          <a:p>
            <a:pPr defTabSz="914400" eaLnBrk="1" hangingPunct="1">
              <a:buFontTx/>
              <a:buChar char="•"/>
            </a:pPr>
            <a:r>
              <a:rPr lang="en-GB" dirty="0" smtClean="0">
                <a:latin typeface="Arial" pitchFamily="34" charset="0"/>
              </a:rPr>
              <a:t> Simple, practical </a:t>
            </a:r>
            <a:r>
              <a:rPr lang="en-GB" b="1" dirty="0" smtClean="0">
                <a:latin typeface="Arial" pitchFamily="34" charset="0"/>
              </a:rPr>
              <a:t>changes at home</a:t>
            </a:r>
            <a:r>
              <a:rPr lang="en-GB" dirty="0" smtClean="0">
                <a:latin typeface="Arial" pitchFamily="34" charset="0"/>
              </a:rPr>
              <a:t> such as good lighting on stairs and wearing well fitting shoes may be helpful</a:t>
            </a:r>
          </a:p>
          <a:p>
            <a:pPr defTabSz="914400" eaLnBrk="1" hangingPunct="1">
              <a:buFontTx/>
              <a:buNone/>
            </a:pPr>
            <a:endParaRPr lang="en-GB" dirty="0" smtClean="0">
              <a:latin typeface="Arial" pitchFamily="34" charset="0"/>
            </a:endParaRPr>
          </a:p>
          <a:p>
            <a:pPr defTabSz="914400" eaLnBrk="1" hangingPunct="1">
              <a:buFontTx/>
              <a:buChar char="•"/>
            </a:pPr>
            <a:r>
              <a:rPr lang="en-GB" dirty="0" smtClean="0">
                <a:latin typeface="Arial" pitchFamily="34" charset="0"/>
              </a:rPr>
              <a:t> Special pants with protective shells </a:t>
            </a:r>
            <a:r>
              <a:rPr lang="en-GB" b="1" dirty="0" smtClean="0">
                <a:latin typeface="Arial" pitchFamily="34" charset="0"/>
              </a:rPr>
              <a:t>(hip protectors)</a:t>
            </a:r>
            <a:r>
              <a:rPr lang="en-GB" dirty="0" smtClean="0">
                <a:latin typeface="Arial" pitchFamily="34" charset="0"/>
              </a:rPr>
              <a:t> to prevent the hip bone breaking may be useful although the research is inconclusive</a:t>
            </a:r>
          </a:p>
          <a:p>
            <a:pPr defTabSz="914400" eaLnBrk="1" hangingPunct="1">
              <a:buFontTx/>
              <a:buChar char="•"/>
            </a:pPr>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40</a:t>
            </a:fld>
            <a:endParaRPr lang="en-GB"/>
          </a:p>
        </p:txBody>
      </p:sp>
    </p:spTree>
    <p:extLst>
      <p:ext uri="{BB962C8B-B14F-4D97-AF65-F5344CB8AC3E}">
        <p14:creationId xmlns:p14="http://schemas.microsoft.com/office/powerpoint/2010/main" val="3220880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Drug treatments</a:t>
            </a:r>
          </a:p>
          <a:p>
            <a:pPr defTabSz="914400" eaLnBrk="1" hangingPunct="1"/>
            <a:endParaRPr lang="en-GB" b="1" dirty="0" smtClean="0">
              <a:latin typeface="Arial" pitchFamily="34" charset="0"/>
            </a:endParaRPr>
          </a:p>
          <a:p>
            <a:pPr marL="171450" indent="-171450" defTabSz="914400" eaLnBrk="1" hangingPunct="1">
              <a:buFont typeface="Arial" pitchFamily="34" charset="0"/>
              <a:buChar char="•"/>
            </a:pPr>
            <a:endParaRPr lang="en-GB" b="1" dirty="0" smtClean="0">
              <a:latin typeface="Arial" pitchFamily="34" charset="0"/>
            </a:endParaRPr>
          </a:p>
          <a:p>
            <a:pPr marL="171450" indent="-171450" defTabSz="914400" eaLnBrk="1" hangingPunct="1">
              <a:buFont typeface="Arial" pitchFamily="34" charset="0"/>
              <a:buChar char="•"/>
            </a:pPr>
            <a:r>
              <a:rPr lang="en-GB" b="1" dirty="0" smtClean="0">
                <a:latin typeface="Arial" pitchFamily="34" charset="0"/>
              </a:rPr>
              <a:t>Drug treatments</a:t>
            </a:r>
            <a:r>
              <a:rPr lang="en-GB" dirty="0" smtClean="0">
                <a:latin typeface="Arial" pitchFamily="34" charset="0"/>
              </a:rPr>
              <a:t> can reduce the risk of fractures by 50%* but are generally only prescribed to those at high risk of fracture in the next 10 years</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 Medicines are often prescribed for about 5 years although in those at </a:t>
            </a:r>
            <a:r>
              <a:rPr lang="en-GB" b="1" dirty="0" smtClean="0">
                <a:latin typeface="Arial" pitchFamily="34" charset="0"/>
              </a:rPr>
              <a:t>highest risk of fracture</a:t>
            </a:r>
            <a:r>
              <a:rPr lang="en-GB" dirty="0" smtClean="0">
                <a:latin typeface="Arial" pitchFamily="34" charset="0"/>
              </a:rPr>
              <a:t> treatment may be needed for many years</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 Older people are most at risk of bone fragility and fractures so </a:t>
            </a:r>
            <a:r>
              <a:rPr lang="en-GB" b="1" dirty="0" smtClean="0">
                <a:latin typeface="Arial" pitchFamily="34" charset="0"/>
              </a:rPr>
              <a:t>treatments are most useful in later life</a:t>
            </a:r>
            <a:endParaRPr lang="en-GB" b="0" dirty="0" smtClean="0">
              <a:latin typeface="Arial" pitchFamily="34" charset="0"/>
            </a:endParaRP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The government body - </a:t>
            </a:r>
            <a:r>
              <a:rPr lang="en-GB" b="1" dirty="0" smtClean="0">
                <a:latin typeface="Arial" pitchFamily="34" charset="0"/>
              </a:rPr>
              <a:t>NICE </a:t>
            </a:r>
            <a:r>
              <a:rPr lang="en-GB" dirty="0" smtClean="0"/>
              <a:t>–</a:t>
            </a:r>
            <a:r>
              <a:rPr lang="en-GB" dirty="0" smtClean="0">
                <a:latin typeface="Arial" pitchFamily="34" charset="0"/>
              </a:rPr>
              <a:t> the National Institute for Health and Care</a:t>
            </a:r>
            <a:r>
              <a:rPr lang="en-GB" baseline="0" dirty="0" smtClean="0">
                <a:latin typeface="Arial" pitchFamily="34" charset="0"/>
              </a:rPr>
              <a:t> </a:t>
            </a:r>
            <a:r>
              <a:rPr lang="en-GB" dirty="0" smtClean="0">
                <a:latin typeface="Arial" pitchFamily="34" charset="0"/>
              </a:rPr>
              <a:t>Excellence  - produces guidance on which drugs a doctor can prescribe and there may also be local </a:t>
            </a:r>
            <a:r>
              <a:rPr lang="en-GB" b="1" dirty="0" smtClean="0">
                <a:latin typeface="Arial" pitchFamily="34" charset="0"/>
              </a:rPr>
              <a:t>guidelines </a:t>
            </a:r>
            <a:r>
              <a:rPr lang="en-GB" dirty="0" smtClean="0">
                <a:latin typeface="Arial" pitchFamily="34" charset="0"/>
              </a:rPr>
              <a:t>which affect the use of some medicines</a:t>
            </a:r>
          </a:p>
          <a:p>
            <a:pPr defTabSz="914400" eaLnBrk="1" hangingPunct="1">
              <a:buFontTx/>
              <a:buNone/>
            </a:pPr>
            <a:endParaRPr lang="en-GB" b="1" dirty="0" smtClean="0">
              <a:latin typeface="Arial" pitchFamily="34" charset="0"/>
            </a:endParaRPr>
          </a:p>
          <a:p>
            <a:pPr defTabSz="914400" eaLnBrk="1" hangingPunct="1">
              <a:buFontTx/>
              <a:buChar char="•"/>
            </a:pPr>
            <a:endParaRPr lang="en-GB" dirty="0" smtClean="0">
              <a:latin typeface="Arial" pitchFamily="34" charset="0"/>
            </a:endParaRPr>
          </a:p>
          <a:p>
            <a:pPr defTabSz="914400" eaLnBrk="1" hangingPunct="1"/>
            <a:r>
              <a:rPr lang="en-GB" dirty="0" smtClean="0">
                <a:latin typeface="Arial" pitchFamily="34" charset="0"/>
              </a:rPr>
              <a:t> *full list of relevant studies on National Osteoporosis Society website</a:t>
            </a:r>
            <a:r>
              <a:rPr lang="en-GB" baseline="0" dirty="0" smtClean="0">
                <a:latin typeface="Arial" pitchFamily="34" charset="0"/>
              </a:rPr>
              <a:t> -</a:t>
            </a:r>
            <a:r>
              <a:rPr lang="en-GB" dirty="0" smtClean="0">
                <a:latin typeface="Arial" pitchFamily="34" charset="0"/>
              </a:rPr>
              <a:t> Facts and Figures document.</a:t>
            </a:r>
          </a:p>
          <a:p>
            <a:pPr defTabSz="914400" eaLnBrk="1" hangingPunct="1"/>
            <a:endParaRPr lang="en-GB" dirty="0" smtClean="0">
              <a:latin typeface="Arial" pitchFamily="34" charset="0"/>
            </a:endParaRPr>
          </a:p>
          <a:p>
            <a:pPr defTabSz="914400" eaLnBrk="1" hangingPunct="1"/>
            <a:r>
              <a:rPr lang="en-GB" dirty="0" smtClean="0">
                <a:latin typeface="Arial" pitchFamily="34" charset="0"/>
              </a:rPr>
              <a:t>  </a:t>
            </a:r>
            <a:r>
              <a:rPr lang="en-GB" i="1" dirty="0" smtClean="0">
                <a:latin typeface="Arial" pitchFamily="34" charset="0"/>
              </a:rPr>
              <a:t>http://www.nos.org.uk/NetCommunity/Page.aspx?pid=328&amp;srcid=312</a:t>
            </a: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41</a:t>
            </a:fld>
            <a:endParaRPr lang="en-GB"/>
          </a:p>
        </p:txBody>
      </p:sp>
    </p:spTree>
    <p:extLst>
      <p:ext uri="{BB962C8B-B14F-4D97-AF65-F5344CB8AC3E}">
        <p14:creationId xmlns:p14="http://schemas.microsoft.com/office/powerpoint/2010/main" val="3562850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Drug treatments</a:t>
            </a:r>
          </a:p>
          <a:p>
            <a:pPr defTabSz="914400" eaLnBrk="1" hangingPunct="1"/>
            <a:endParaRPr lang="en-GB" b="1" dirty="0" smtClean="0">
              <a:latin typeface="Arial" pitchFamily="34" charset="0"/>
            </a:endParaRPr>
          </a:p>
          <a:p>
            <a:pPr defTabSz="914400" eaLnBrk="1" hangingPunct="1"/>
            <a:endParaRPr lang="en-GB" dirty="0" smtClean="0">
              <a:latin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latin typeface="Arial" pitchFamily="34" charset="0"/>
              </a:rPr>
              <a:t>There is a range of </a:t>
            </a:r>
            <a:r>
              <a:rPr lang="en-GB" b="1" dirty="0" smtClean="0">
                <a:latin typeface="Arial" pitchFamily="34" charset="0"/>
              </a:rPr>
              <a:t>drug treatments</a:t>
            </a:r>
            <a:r>
              <a:rPr lang="en-GB" dirty="0" smtClean="0">
                <a:latin typeface="Arial" pitchFamily="34" charset="0"/>
              </a:rPr>
              <a:t> available in the UK and prescribed usually to reduce the risk</a:t>
            </a:r>
            <a:r>
              <a:rPr lang="en-GB" baseline="0" dirty="0" smtClean="0">
                <a:latin typeface="Arial" pitchFamily="34" charset="0"/>
              </a:rPr>
              <a:t> in </a:t>
            </a:r>
            <a:r>
              <a:rPr lang="en-GB" b="1" dirty="0" smtClean="0">
                <a:latin typeface="Arial" pitchFamily="34" charset="0"/>
              </a:rPr>
              <a:t>those with a high risk of fracture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The group of medicines called </a:t>
            </a:r>
            <a:r>
              <a:rPr lang="en-GB" b="1" dirty="0" smtClean="0">
                <a:latin typeface="Arial" pitchFamily="34" charset="0"/>
              </a:rPr>
              <a:t>bisphosphonates </a:t>
            </a:r>
            <a:r>
              <a:rPr lang="en-GB" dirty="0" smtClean="0">
                <a:latin typeface="Arial" pitchFamily="34" charset="0"/>
              </a:rPr>
              <a:t>are the most commonly prescribed</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Most drug treatments are given as tablets that you take daily, weekly or monthly</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Some drugs (indicated by an asterisk*) are available as an injection or are given in hospital via a </a:t>
            </a:r>
            <a:r>
              <a:rPr lang="en-GB" dirty="0" smtClean="0"/>
              <a:t>‘</a:t>
            </a:r>
            <a:r>
              <a:rPr lang="en-GB" dirty="0" smtClean="0">
                <a:latin typeface="Arial" pitchFamily="34" charset="0"/>
              </a:rPr>
              <a:t>drip</a:t>
            </a:r>
            <a:r>
              <a:rPr lang="en-GB" dirty="0" smtClean="0"/>
              <a:t>’</a:t>
            </a:r>
            <a:r>
              <a:rPr lang="en-GB" dirty="0" smtClean="0">
                <a:latin typeface="Arial" pitchFamily="34" charset="0"/>
              </a:rPr>
              <a:t> - usually prescribed only by a specialist </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They are generally only </a:t>
            </a:r>
            <a:r>
              <a:rPr lang="en-GB" b="1" dirty="0" smtClean="0">
                <a:latin typeface="Arial" pitchFamily="34" charset="0"/>
              </a:rPr>
              <a:t>prescribed by a specialist</a:t>
            </a:r>
            <a:r>
              <a:rPr lang="en-GB" dirty="0" smtClean="0">
                <a:latin typeface="Arial" pitchFamily="34" charset="0"/>
              </a:rPr>
              <a:t> so you would need to be referred for a hospital appointment </a:t>
            </a:r>
          </a:p>
          <a:p>
            <a:pPr marL="171450" indent="-171450" defTabSz="914400" eaLnBrk="1" hangingPunct="1">
              <a:buFont typeface="Arial" pitchFamily="34" charset="0"/>
              <a:buChar char="•"/>
            </a:pPr>
            <a:endParaRPr lang="en-GB" b="1" dirty="0" smtClean="0">
              <a:latin typeface="Arial" pitchFamily="34" charset="0"/>
            </a:endParaRPr>
          </a:p>
          <a:p>
            <a:pPr marL="171450" indent="-171450" defTabSz="914400" eaLnBrk="1" hangingPunct="1">
              <a:buFont typeface="Arial" pitchFamily="34" charset="0"/>
              <a:buChar char="•"/>
            </a:pPr>
            <a:r>
              <a:rPr lang="en-GB" b="1" dirty="0" err="1" smtClean="0">
                <a:latin typeface="Arial" pitchFamily="34" charset="0"/>
              </a:rPr>
              <a:t>Alendronic</a:t>
            </a:r>
            <a:r>
              <a:rPr lang="en-GB" b="1" dirty="0" smtClean="0">
                <a:latin typeface="Arial" pitchFamily="34" charset="0"/>
              </a:rPr>
              <a:t> acid</a:t>
            </a:r>
            <a:r>
              <a:rPr lang="en-GB" dirty="0" smtClean="0">
                <a:latin typeface="Arial" pitchFamily="34" charset="0"/>
              </a:rPr>
              <a:t> is the generic (non branded) drug most likely to be prescribed but there are other options available if this drug is not tolerated</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Recently, </a:t>
            </a:r>
            <a:r>
              <a:rPr lang="en-GB" b="1" dirty="0" err="1" smtClean="0">
                <a:latin typeface="Arial" pitchFamily="34" charset="0"/>
              </a:rPr>
              <a:t>risedronate</a:t>
            </a:r>
            <a:r>
              <a:rPr lang="en-GB" b="1" dirty="0" smtClean="0">
                <a:latin typeface="Arial" pitchFamily="34" charset="0"/>
              </a:rPr>
              <a:t> &amp; </a:t>
            </a:r>
            <a:r>
              <a:rPr lang="en-GB" b="1" dirty="0" err="1" smtClean="0">
                <a:latin typeface="Arial" pitchFamily="34" charset="0"/>
              </a:rPr>
              <a:t>ibandronate</a:t>
            </a:r>
            <a:r>
              <a:rPr lang="en-GB" b="1" dirty="0" smtClean="0">
                <a:latin typeface="Arial" pitchFamily="34" charset="0"/>
              </a:rPr>
              <a:t> </a:t>
            </a:r>
            <a:r>
              <a:rPr lang="en-GB" dirty="0" smtClean="0">
                <a:latin typeface="Arial" pitchFamily="34" charset="0"/>
              </a:rPr>
              <a:t>has become available in a generic form</a:t>
            </a:r>
          </a:p>
          <a:p>
            <a:pPr marL="0" indent="0" defTabSz="914400" eaLnBrk="1" hangingPunct="1">
              <a:buFont typeface="Arial" pitchFamily="34" charset="0"/>
              <a:buNone/>
            </a:pPr>
            <a:endParaRPr lang="en-GB" dirty="0" smtClean="0">
              <a:latin typeface="Arial" pitchFamily="34" charset="0"/>
            </a:endParaRPr>
          </a:p>
          <a:p>
            <a:pPr defTabSz="914400" eaLnBrk="1" hangingPunct="1"/>
            <a:endParaRPr lang="en-GB" b="1"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42</a:t>
            </a:fld>
            <a:endParaRPr lang="en-GB"/>
          </a:p>
        </p:txBody>
      </p:sp>
    </p:spTree>
    <p:extLst>
      <p:ext uri="{BB962C8B-B14F-4D97-AF65-F5344CB8AC3E}">
        <p14:creationId xmlns:p14="http://schemas.microsoft.com/office/powerpoint/2010/main" val="801865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Drug treatments</a:t>
            </a:r>
          </a:p>
          <a:p>
            <a:pPr defTabSz="914400" eaLnBrk="1" hangingPunct="1"/>
            <a:endParaRPr lang="en-GB" b="1" dirty="0" smtClean="0">
              <a:latin typeface="Arial" pitchFamily="34" charset="0"/>
            </a:endParaRPr>
          </a:p>
          <a:p>
            <a:pPr defTabSz="914400" eaLnBrk="1" hangingPunct="1"/>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There are other medicines, not in the bisphosphonate family, that might be considered if alendronic acid is not suitable for you</a:t>
            </a:r>
            <a:r>
              <a:rPr lang="en-GB" b="1" dirty="0" smtClean="0">
                <a:latin typeface="Arial" pitchFamily="34" charset="0"/>
              </a:rPr>
              <a:t> </a:t>
            </a:r>
          </a:p>
          <a:p>
            <a:pPr marL="171450" indent="-171450" defTabSz="914400" eaLnBrk="1" hangingPunct="1">
              <a:buFont typeface="Arial" pitchFamily="34" charset="0"/>
              <a:buChar char="•"/>
            </a:pPr>
            <a:endParaRPr lang="en-GB" b="1" dirty="0" smtClean="0">
              <a:latin typeface="Arial" pitchFamily="34" charset="0"/>
            </a:endParaRPr>
          </a:p>
          <a:p>
            <a:pPr marL="171450" indent="-171450" defTabSz="914400" eaLnBrk="1" hangingPunct="1">
              <a:buFont typeface="Arial" pitchFamily="34" charset="0"/>
              <a:buChar char="•"/>
            </a:pPr>
            <a:r>
              <a:rPr lang="en-GB" b="0" dirty="0" smtClean="0">
                <a:latin typeface="Arial" pitchFamily="34" charset="0"/>
              </a:rPr>
              <a:t>**Use</a:t>
            </a:r>
            <a:r>
              <a:rPr lang="en-GB" b="0" baseline="0" dirty="0" smtClean="0">
                <a:latin typeface="Arial" pitchFamily="34" charset="0"/>
              </a:rPr>
              <a:t> of </a:t>
            </a:r>
            <a:r>
              <a:rPr lang="en-GB" b="1" baseline="0" dirty="0" smtClean="0">
                <a:latin typeface="Arial" pitchFamily="34" charset="0"/>
              </a:rPr>
              <a:t>s</a:t>
            </a:r>
            <a:r>
              <a:rPr lang="en-GB" b="1" dirty="0" smtClean="0">
                <a:latin typeface="Arial" pitchFamily="34" charset="0"/>
              </a:rPr>
              <a:t>trontium ranelate</a:t>
            </a:r>
            <a:r>
              <a:rPr lang="en-GB" b="1" baseline="0" dirty="0" smtClean="0">
                <a:latin typeface="Arial" pitchFamily="34" charset="0"/>
              </a:rPr>
              <a:t> </a:t>
            </a:r>
            <a:r>
              <a:rPr lang="en-GB" b="0" baseline="0" dirty="0" smtClean="0">
                <a:latin typeface="Arial" pitchFamily="34" charset="0"/>
              </a:rPr>
              <a:t>is restricted to those with severe osteoporosis / with no history of heart disease &amp; blood clots / when no other osteoporosis medication can be taken / prescribed by a doctor ‘experienced in osteoporosis’</a:t>
            </a:r>
            <a:endParaRPr lang="en-GB" b="1" dirty="0" smtClean="0">
              <a:latin typeface="Arial" pitchFamily="34" charset="0"/>
            </a:endParaRPr>
          </a:p>
          <a:p>
            <a:pPr defTabSz="914400" eaLnBrk="1" hangingPunct="1"/>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(Single</a:t>
            </a:r>
            <a:r>
              <a:rPr lang="en-GB" baseline="0" dirty="0" smtClean="0">
                <a:latin typeface="Arial" pitchFamily="34" charset="0"/>
              </a:rPr>
              <a:t> a</a:t>
            </a:r>
            <a:r>
              <a:rPr lang="en-GB" dirty="0" smtClean="0">
                <a:latin typeface="Arial" pitchFamily="34" charset="0"/>
              </a:rPr>
              <a:t>sterisk*  indicates a drug usually prescribed by a specialist and given as in injection or via a </a:t>
            </a:r>
            <a:r>
              <a:rPr lang="en-GB" dirty="0" smtClean="0"/>
              <a:t>‘</a:t>
            </a:r>
            <a:r>
              <a:rPr lang="en-GB" dirty="0" smtClean="0">
                <a:latin typeface="Arial" pitchFamily="34" charset="0"/>
              </a:rPr>
              <a:t>drip</a:t>
            </a:r>
            <a:r>
              <a:rPr lang="en-GB" dirty="0" smtClean="0"/>
              <a:t>’</a:t>
            </a:r>
            <a:r>
              <a:rPr lang="en-GB" dirty="0" smtClean="0">
                <a:latin typeface="Arial" pitchFamily="34" charset="0"/>
              </a:rPr>
              <a:t>)</a:t>
            </a:r>
          </a:p>
          <a:p>
            <a:pPr defTabSz="914400" eaLnBrk="1" hangingPunct="1"/>
            <a:endParaRPr lang="en-GB" dirty="0" smtClean="0"/>
          </a:p>
          <a:p>
            <a:pPr defTabSz="914400" eaLnBrk="1" hangingPunct="1"/>
            <a:endParaRPr lang="en-GB"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43</a:t>
            </a:fld>
            <a:endParaRPr lang="en-GB"/>
          </a:p>
        </p:txBody>
      </p:sp>
    </p:spTree>
    <p:extLst>
      <p:ext uri="{BB962C8B-B14F-4D97-AF65-F5344CB8AC3E}">
        <p14:creationId xmlns:p14="http://schemas.microsoft.com/office/powerpoint/2010/main" val="35430430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US" b="1" dirty="0" smtClean="0">
                <a:latin typeface="Arial" pitchFamily="34" charset="0"/>
              </a:rPr>
              <a:t>Living with broken bones</a:t>
            </a:r>
          </a:p>
          <a:p>
            <a:pPr defTabSz="914400" eaLnBrk="1" hangingPunct="1"/>
            <a:endParaRPr lang="en-US" b="1" dirty="0" smtClean="0">
              <a:latin typeface="Arial" pitchFamily="34" charset="0"/>
            </a:endParaRPr>
          </a:p>
          <a:p>
            <a:pPr defTabSz="914400" eaLnBrk="1" hangingPunct="1"/>
            <a:endParaRPr lang="en-US" b="1" dirty="0" smtClean="0">
              <a:latin typeface="Arial" pitchFamily="34" charset="0"/>
            </a:endParaRPr>
          </a:p>
          <a:p>
            <a:pPr marL="171450" indent="-171450" defTabSz="914400" eaLnBrk="1" hangingPunct="1">
              <a:buFont typeface="Arial" pitchFamily="34" charset="0"/>
              <a:buChar char="•"/>
            </a:pPr>
            <a:r>
              <a:rPr lang="en-US" dirty="0" smtClean="0">
                <a:latin typeface="Arial" pitchFamily="34" charset="0"/>
              </a:rPr>
              <a:t>Vertebral compression fracture, as I have explained, can cause long term pain problems </a:t>
            </a:r>
          </a:p>
          <a:p>
            <a:pPr marL="0" indent="0" defTabSz="914400" eaLnBrk="1" hangingPunct="1">
              <a:buFont typeface="Arial" pitchFamily="34" charset="0"/>
              <a:buNone/>
            </a:pPr>
            <a:r>
              <a:rPr lang="en-US" dirty="0" smtClean="0">
                <a:latin typeface="Arial" pitchFamily="34" charset="0"/>
              </a:rPr>
              <a:t> </a:t>
            </a:r>
          </a:p>
          <a:p>
            <a:pPr marL="171450" indent="-171450" defTabSz="914400" eaLnBrk="1" hangingPunct="1">
              <a:buFont typeface="Arial" pitchFamily="34" charset="0"/>
              <a:buChar char="•"/>
            </a:pPr>
            <a:r>
              <a:rPr lang="en-US" dirty="0" smtClean="0">
                <a:latin typeface="Arial" pitchFamily="34" charset="0"/>
              </a:rPr>
              <a:t>However there are many different strategies available to help</a:t>
            </a:r>
          </a:p>
          <a:p>
            <a:pPr marL="171450" indent="-171450" defTabSz="914400" eaLnBrk="1" hangingPunct="1">
              <a:buFont typeface="Arial" pitchFamily="34" charset="0"/>
              <a:buChar char="•"/>
            </a:pPr>
            <a:endParaRPr lang="en-US" b="1" dirty="0" smtClean="0">
              <a:latin typeface="Arial" pitchFamily="34" charset="0"/>
            </a:endParaRPr>
          </a:p>
          <a:p>
            <a:pPr marL="171450" indent="-171450" defTabSz="914400" eaLnBrk="1" hangingPunct="1">
              <a:buFont typeface="Arial" pitchFamily="34" charset="0"/>
              <a:buChar char="•"/>
            </a:pPr>
            <a:r>
              <a:rPr lang="en-US" b="1" dirty="0" smtClean="0">
                <a:latin typeface="Arial" pitchFamily="34" charset="0"/>
              </a:rPr>
              <a:t>Pain relieving drugs</a:t>
            </a:r>
            <a:r>
              <a:rPr lang="en-US" dirty="0" smtClean="0">
                <a:latin typeface="Arial" pitchFamily="34" charset="0"/>
              </a:rPr>
              <a:t> may be needed for acute pain </a:t>
            </a:r>
            <a:r>
              <a:rPr lang="en-US" dirty="0" smtClean="0"/>
              <a:t>–</a:t>
            </a:r>
            <a:r>
              <a:rPr lang="en-US" dirty="0" smtClean="0">
                <a:latin typeface="Arial" pitchFamily="34" charset="0"/>
              </a:rPr>
              <a:t> </a:t>
            </a:r>
            <a:r>
              <a:rPr lang="en-US" dirty="0" err="1" smtClean="0">
                <a:latin typeface="Arial" pitchFamily="34" charset="0"/>
              </a:rPr>
              <a:t>paracetamol</a:t>
            </a:r>
            <a:r>
              <a:rPr lang="en-US" dirty="0" smtClean="0">
                <a:latin typeface="Arial" pitchFamily="34" charset="0"/>
              </a:rPr>
              <a:t> may be prescribed with opiates such as codeine</a:t>
            </a:r>
          </a:p>
          <a:p>
            <a:pPr marL="0" indent="0" defTabSz="914400" eaLnBrk="1" hangingPunct="1">
              <a:buFont typeface="Arial" pitchFamily="34" charset="0"/>
              <a:buNone/>
            </a:pPr>
            <a:r>
              <a:rPr lang="en-US" dirty="0" smtClean="0">
                <a:latin typeface="Arial" pitchFamily="34" charset="0"/>
              </a:rPr>
              <a:t> </a:t>
            </a:r>
          </a:p>
          <a:p>
            <a:pPr marL="171450" indent="-171450" defTabSz="914400" eaLnBrk="1" hangingPunct="1">
              <a:buFont typeface="Arial" pitchFamily="34" charset="0"/>
              <a:buChar char="•"/>
            </a:pPr>
            <a:r>
              <a:rPr lang="en-US" dirty="0" smtClean="0">
                <a:latin typeface="Arial" pitchFamily="34" charset="0"/>
              </a:rPr>
              <a:t>A </a:t>
            </a:r>
            <a:r>
              <a:rPr lang="en-US" b="1" dirty="0" smtClean="0">
                <a:latin typeface="Arial" pitchFamily="34" charset="0"/>
              </a:rPr>
              <a:t>physiotherapist can prescribe specific exercises</a:t>
            </a:r>
            <a:r>
              <a:rPr lang="en-US" dirty="0" smtClean="0">
                <a:latin typeface="Arial" pitchFamily="34" charset="0"/>
              </a:rPr>
              <a:t> to build muscle strength, support the spine and reduce pain</a:t>
            </a:r>
          </a:p>
          <a:p>
            <a:pPr marL="0" indent="0" defTabSz="914400" eaLnBrk="1" hangingPunct="1">
              <a:buFont typeface="Arial" pitchFamily="34" charset="0"/>
              <a:buNone/>
            </a:pPr>
            <a:endParaRPr lang="en-US" dirty="0" smtClean="0">
              <a:latin typeface="Arial" pitchFamily="34" charset="0"/>
            </a:endParaRPr>
          </a:p>
          <a:p>
            <a:pPr marL="171450" indent="-171450" defTabSz="914400" eaLnBrk="1" hangingPunct="1">
              <a:buFont typeface="Arial" pitchFamily="34" charset="0"/>
              <a:buChar char="•"/>
            </a:pPr>
            <a:r>
              <a:rPr lang="en-US" b="1" dirty="0" smtClean="0">
                <a:latin typeface="Arial" pitchFamily="34" charset="0"/>
              </a:rPr>
              <a:t>Corsets</a:t>
            </a:r>
            <a:r>
              <a:rPr lang="en-US" dirty="0" smtClean="0">
                <a:latin typeface="Arial" pitchFamily="34" charset="0"/>
              </a:rPr>
              <a:t> or spinal braces can sometimes be used for short periods to help with pain although long term use may cause muscle weakness</a:t>
            </a:r>
          </a:p>
          <a:p>
            <a:pPr marL="0" indent="0" defTabSz="914400" eaLnBrk="1" hangingPunct="1">
              <a:buFont typeface="Arial" pitchFamily="34" charset="0"/>
              <a:buNone/>
            </a:pPr>
            <a:endParaRPr lang="en-US" dirty="0" smtClean="0">
              <a:latin typeface="Arial" pitchFamily="34" charset="0"/>
            </a:endParaRPr>
          </a:p>
          <a:p>
            <a:pPr marL="171450" indent="-171450" defTabSz="914400" eaLnBrk="1" hangingPunct="1">
              <a:buFont typeface="Arial" pitchFamily="34" charset="0"/>
              <a:buChar char="•"/>
            </a:pPr>
            <a:r>
              <a:rPr lang="en-US" b="1" dirty="0" smtClean="0">
                <a:latin typeface="Arial" pitchFamily="34" charset="0"/>
              </a:rPr>
              <a:t>Hydrotherapy </a:t>
            </a:r>
            <a:r>
              <a:rPr lang="en-US" dirty="0" smtClean="0"/>
              <a:t>–</a:t>
            </a:r>
            <a:r>
              <a:rPr lang="en-US" dirty="0" smtClean="0">
                <a:latin typeface="Arial" pitchFamily="34" charset="0"/>
              </a:rPr>
              <a:t> exercise in warm water may reduce muscle spasm and increase confidence</a:t>
            </a:r>
          </a:p>
          <a:p>
            <a:pPr marL="0" indent="0" defTabSz="914400" eaLnBrk="1" hangingPunct="1">
              <a:buFont typeface="Arial" pitchFamily="34" charset="0"/>
              <a:buNone/>
            </a:pPr>
            <a:endParaRPr lang="en-US" dirty="0" smtClean="0">
              <a:latin typeface="Arial" pitchFamily="34" charset="0"/>
            </a:endParaRPr>
          </a:p>
          <a:p>
            <a:pPr marL="171450" indent="-171450" defTabSz="914400" eaLnBrk="1" hangingPunct="1">
              <a:buFont typeface="Arial" pitchFamily="34" charset="0"/>
              <a:buChar char="•"/>
            </a:pPr>
            <a:r>
              <a:rPr lang="en-US" dirty="0" smtClean="0">
                <a:latin typeface="Arial" pitchFamily="34" charset="0"/>
              </a:rPr>
              <a:t>Some people choose to try </a:t>
            </a:r>
            <a:r>
              <a:rPr lang="en-US" b="1" dirty="0" smtClean="0">
                <a:latin typeface="Arial" pitchFamily="34" charset="0"/>
              </a:rPr>
              <a:t>complementary therapies</a:t>
            </a:r>
            <a:r>
              <a:rPr lang="en-US" dirty="0" smtClean="0">
                <a:latin typeface="Arial" pitchFamily="34" charset="0"/>
              </a:rPr>
              <a:t> such as acupuncture</a:t>
            </a:r>
          </a:p>
          <a:p>
            <a:pPr marL="0" indent="0" defTabSz="914400" eaLnBrk="1" hangingPunct="1">
              <a:buFont typeface="Arial" pitchFamily="34" charset="0"/>
              <a:buNone/>
            </a:pPr>
            <a:endParaRPr lang="en-US" dirty="0" smtClean="0">
              <a:latin typeface="Arial" pitchFamily="34" charset="0"/>
            </a:endParaRPr>
          </a:p>
          <a:p>
            <a:pPr marL="171450" indent="-171450" defTabSz="914400" eaLnBrk="1" hangingPunct="1">
              <a:buFont typeface="Arial" pitchFamily="34" charset="0"/>
              <a:buChar char="•"/>
            </a:pPr>
            <a:r>
              <a:rPr lang="en-US" b="1" dirty="0" smtClean="0">
                <a:latin typeface="Arial" pitchFamily="34" charset="0"/>
              </a:rPr>
              <a:t>Hot and cold</a:t>
            </a:r>
            <a:r>
              <a:rPr lang="en-US" dirty="0" smtClean="0">
                <a:latin typeface="Arial" pitchFamily="34" charset="0"/>
              </a:rPr>
              <a:t> compressing or gentle massage may provide relief</a:t>
            </a:r>
          </a:p>
          <a:p>
            <a:pPr defTabSz="914400" eaLnBrk="1" hangingPunct="1">
              <a:buFontTx/>
              <a:buChar char="•"/>
            </a:pPr>
            <a:endParaRPr lang="en-US"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44</a:t>
            </a:fld>
            <a:endParaRPr lang="en-GB"/>
          </a:p>
        </p:txBody>
      </p:sp>
    </p:spTree>
    <p:extLst>
      <p:ext uri="{BB962C8B-B14F-4D97-AF65-F5344CB8AC3E}">
        <p14:creationId xmlns:p14="http://schemas.microsoft.com/office/powerpoint/2010/main" val="3955856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US" b="1" dirty="0" smtClean="0">
                <a:latin typeface="Arial" pitchFamily="34" charset="0"/>
              </a:rPr>
              <a:t>Living with broken bones</a:t>
            </a:r>
          </a:p>
          <a:p>
            <a:pPr defTabSz="914400" eaLnBrk="1" hangingPunct="1"/>
            <a:endParaRPr lang="en-US" b="1" dirty="0" smtClean="0">
              <a:latin typeface="Arial" pitchFamily="34" charset="0"/>
            </a:endParaRPr>
          </a:p>
          <a:p>
            <a:pPr defTabSz="914400" eaLnBrk="1" hangingPunct="1"/>
            <a:endParaRPr lang="en-US" b="1" dirty="0" smtClean="0">
              <a:latin typeface="Arial" pitchFamily="34" charset="0"/>
            </a:endParaRPr>
          </a:p>
          <a:p>
            <a:pPr defTabSz="914400" eaLnBrk="1" hangingPunct="1">
              <a:buFontTx/>
              <a:buChar char="•"/>
            </a:pPr>
            <a:r>
              <a:rPr lang="en-US" b="1" dirty="0" smtClean="0"/>
              <a:t> </a:t>
            </a:r>
            <a:r>
              <a:rPr lang="en-US" b="1" dirty="0" smtClean="0">
                <a:latin typeface="Arial" pitchFamily="34" charset="0"/>
              </a:rPr>
              <a:t>TENS</a:t>
            </a:r>
            <a:r>
              <a:rPr lang="en-US" dirty="0" smtClean="0">
                <a:latin typeface="Arial" pitchFamily="34" charset="0"/>
              </a:rPr>
              <a:t> machines</a:t>
            </a:r>
          </a:p>
          <a:p>
            <a:pPr defTabSz="914400" eaLnBrk="1" hangingPunct="1">
              <a:buFontTx/>
              <a:buNone/>
            </a:pPr>
            <a:endParaRPr lang="en-US" dirty="0" smtClean="0">
              <a:latin typeface="Arial" pitchFamily="34" charset="0"/>
            </a:endParaRPr>
          </a:p>
          <a:p>
            <a:pPr defTabSz="914400" eaLnBrk="1" hangingPunct="1">
              <a:buFontTx/>
              <a:buChar char="•"/>
            </a:pPr>
            <a:r>
              <a:rPr lang="en-US" dirty="0" smtClean="0">
                <a:latin typeface="Arial" pitchFamily="34" charset="0"/>
              </a:rPr>
              <a:t> A referral to a </a:t>
            </a:r>
            <a:r>
              <a:rPr lang="en-US" b="1" dirty="0" smtClean="0">
                <a:latin typeface="Arial" pitchFamily="34" charset="0"/>
              </a:rPr>
              <a:t>pain clinic</a:t>
            </a:r>
            <a:r>
              <a:rPr lang="en-US" dirty="0" smtClean="0">
                <a:latin typeface="Arial" pitchFamily="34" charset="0"/>
              </a:rPr>
              <a:t> offers different strategies to help manage pain</a:t>
            </a:r>
          </a:p>
          <a:p>
            <a:pPr defTabSz="914400" eaLnBrk="1" hangingPunct="1">
              <a:buFontTx/>
              <a:buNone/>
            </a:pPr>
            <a:endParaRPr lang="en-US" dirty="0" smtClean="0">
              <a:latin typeface="Arial" pitchFamily="34" charset="0"/>
            </a:endParaRPr>
          </a:p>
          <a:p>
            <a:pPr defTabSz="914400" eaLnBrk="1" hangingPunct="1">
              <a:buFontTx/>
              <a:buChar char="•"/>
            </a:pPr>
            <a:r>
              <a:rPr lang="en-US" b="1" dirty="0" smtClean="0">
                <a:latin typeface="Arial" pitchFamily="34" charset="0"/>
              </a:rPr>
              <a:t> Self management</a:t>
            </a:r>
            <a:r>
              <a:rPr lang="en-US" dirty="0" smtClean="0">
                <a:latin typeface="Arial" pitchFamily="34" charset="0"/>
              </a:rPr>
              <a:t> classes are available in some regions</a:t>
            </a:r>
          </a:p>
          <a:p>
            <a:pPr defTabSz="914400" eaLnBrk="1" hangingPunct="1">
              <a:buFontTx/>
              <a:buNone/>
            </a:pPr>
            <a:endParaRPr lang="en-US" dirty="0" smtClean="0">
              <a:latin typeface="Arial" pitchFamily="34" charset="0"/>
            </a:endParaRPr>
          </a:p>
          <a:p>
            <a:pPr defTabSz="914400" eaLnBrk="1" hangingPunct="1">
              <a:buFontTx/>
              <a:buChar char="•"/>
            </a:pPr>
            <a:r>
              <a:rPr lang="en-US" b="1" dirty="0" smtClean="0">
                <a:latin typeface="Arial" pitchFamily="34" charset="0"/>
              </a:rPr>
              <a:t> Percutaneous </a:t>
            </a:r>
            <a:r>
              <a:rPr lang="en-US" b="1" dirty="0" err="1" smtClean="0">
                <a:latin typeface="Arial" pitchFamily="34" charset="0"/>
              </a:rPr>
              <a:t>vertebroplasty</a:t>
            </a:r>
            <a:r>
              <a:rPr lang="en-US" dirty="0" smtClean="0">
                <a:latin typeface="Arial" pitchFamily="34" charset="0"/>
              </a:rPr>
              <a:t> </a:t>
            </a:r>
            <a:r>
              <a:rPr lang="en-US" b="1" dirty="0" smtClean="0">
                <a:latin typeface="Arial" pitchFamily="34" charset="0"/>
              </a:rPr>
              <a:t>or </a:t>
            </a:r>
            <a:r>
              <a:rPr lang="en-US" b="1" dirty="0" err="1" smtClean="0">
                <a:latin typeface="Arial" pitchFamily="34" charset="0"/>
              </a:rPr>
              <a:t>kyphoplasty</a:t>
            </a:r>
            <a:r>
              <a:rPr lang="en-US" b="1" dirty="0" smtClean="0">
                <a:latin typeface="Arial" pitchFamily="34" charset="0"/>
              </a:rPr>
              <a:t> </a:t>
            </a:r>
            <a:r>
              <a:rPr lang="en-US" dirty="0" smtClean="0">
                <a:latin typeface="Arial" pitchFamily="34" charset="0"/>
              </a:rPr>
              <a:t>is a surgical technique when a  cement is injected into the affected vertebrae to reduce severe pain not relieved by other approaches.  The evidence that this is effective is conflicting</a:t>
            </a:r>
          </a:p>
          <a:p>
            <a:pPr defTabSz="914400" eaLnBrk="1" hangingPunct="1">
              <a:buFontTx/>
              <a:buNone/>
            </a:pPr>
            <a:endParaRPr lang="en-US" dirty="0" smtClean="0">
              <a:latin typeface="Arial" pitchFamily="34" charset="0"/>
            </a:endParaRPr>
          </a:p>
          <a:p>
            <a:pPr defTabSz="914400" eaLnBrk="1" hangingPunct="1">
              <a:buFontTx/>
              <a:buChar char="•"/>
            </a:pPr>
            <a:r>
              <a:rPr lang="en-US" b="1" dirty="0" smtClean="0">
                <a:latin typeface="Arial" pitchFamily="34" charset="0"/>
              </a:rPr>
              <a:t> The National Osteoporosis Society</a:t>
            </a:r>
            <a:r>
              <a:rPr lang="en-US" dirty="0" smtClean="0">
                <a:latin typeface="Arial" pitchFamily="34" charset="0"/>
              </a:rPr>
              <a:t> provides further information on its website and in the booklet  </a:t>
            </a:r>
            <a:r>
              <a:rPr lang="en-US" dirty="0" smtClean="0"/>
              <a:t>‘</a:t>
            </a:r>
            <a:r>
              <a:rPr lang="en-US" dirty="0" smtClean="0">
                <a:latin typeface="Arial" pitchFamily="34" charset="0"/>
              </a:rPr>
              <a:t>All about Osteoporosis</a:t>
            </a:r>
            <a:r>
              <a:rPr lang="en-US" dirty="0" smtClean="0"/>
              <a:t>’</a:t>
            </a:r>
            <a:r>
              <a:rPr lang="en-US" dirty="0" smtClean="0">
                <a:latin typeface="Arial" pitchFamily="34" charset="0"/>
              </a:rPr>
              <a:t> and in other leaflets.</a:t>
            </a:r>
          </a:p>
          <a:p>
            <a:pPr defTabSz="914400" eaLnBrk="1" hangingPunct="1">
              <a:buFontTx/>
              <a:buChar char="•"/>
            </a:pPr>
            <a:endParaRPr lang="en-US" dirty="0" smtClean="0">
              <a:latin typeface="Arial" pitchFamily="34" charset="0"/>
            </a:endParaRPr>
          </a:p>
          <a:p>
            <a:pPr defTabSz="914400" eaLnBrk="1" hangingPunct="1">
              <a:buFontTx/>
              <a:buChar char="•"/>
            </a:pPr>
            <a:endParaRPr lang="en-US" b="1" dirty="0" smtClean="0">
              <a:latin typeface="Arial" pitchFamily="34" charset="0"/>
            </a:endParaRPr>
          </a:p>
          <a:p>
            <a:pPr defTabSz="914400" eaLnBrk="1" hangingPunct="1">
              <a:buFontTx/>
              <a:buChar char="•"/>
            </a:pPr>
            <a:endParaRPr lang="en-US" b="1" dirty="0" smtClean="0"/>
          </a:p>
          <a:p>
            <a:pPr defTabSz="914400" eaLnBrk="1" hangingPunct="1">
              <a:buFontTx/>
              <a:buChar char="•"/>
            </a:pPr>
            <a:endParaRPr lang="en-US"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45</a:t>
            </a:fld>
            <a:endParaRPr lang="en-GB"/>
          </a:p>
        </p:txBody>
      </p:sp>
    </p:spTree>
    <p:extLst>
      <p:ext uri="{BB962C8B-B14F-4D97-AF65-F5344CB8AC3E}">
        <p14:creationId xmlns:p14="http://schemas.microsoft.com/office/powerpoint/2010/main" val="35371018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Living with broken bones</a:t>
            </a:r>
          </a:p>
          <a:p>
            <a:pPr defTabSz="914400" eaLnBrk="1" hangingPunct="1"/>
            <a:endParaRPr lang="en-GB" b="1" dirty="0" smtClean="0">
              <a:latin typeface="Arial" pitchFamily="34" charset="0"/>
            </a:endParaRP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A broken hip can as, I have explained, have a devastating impact on quality of life</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Specific strategies are essential to ensure someone affected has the greatest chance of making good recovery</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An </a:t>
            </a:r>
            <a:r>
              <a:rPr lang="en-GB" b="1" dirty="0" smtClean="0">
                <a:latin typeface="Arial" pitchFamily="34" charset="0"/>
              </a:rPr>
              <a:t>operation</a:t>
            </a:r>
            <a:r>
              <a:rPr lang="en-GB" dirty="0" smtClean="0">
                <a:latin typeface="Arial" pitchFamily="34" charset="0"/>
              </a:rPr>
              <a:t> is usually needed after a broken hip to either mend the hip bone or replace part or all of the top of the hip bone</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If someone is medically fit this operation should happen quickly (within 48 hours) to give the best chance of a good recovery</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b="1" dirty="0" smtClean="0">
                <a:latin typeface="Arial" pitchFamily="34" charset="0"/>
              </a:rPr>
              <a:t>Medicines</a:t>
            </a:r>
            <a:r>
              <a:rPr lang="en-GB" dirty="0" smtClean="0">
                <a:latin typeface="Arial" pitchFamily="34" charset="0"/>
              </a:rPr>
              <a:t> to relieve pain must be reliable and effective to ensure comfort, confidence and early rehabilitation</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Health and social professionals need to work together to ensure </a:t>
            </a:r>
            <a:r>
              <a:rPr lang="en-GB" b="1" dirty="0" smtClean="0">
                <a:latin typeface="Arial" pitchFamily="34" charset="0"/>
              </a:rPr>
              <a:t>rehabilitation</a:t>
            </a:r>
            <a:r>
              <a:rPr lang="en-GB" dirty="0" smtClean="0">
                <a:latin typeface="Arial" pitchFamily="34" charset="0"/>
              </a:rPr>
              <a:t> and a return to independent living where possible</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Assessment of osteoporosis and bone fragility is important so that</a:t>
            </a:r>
            <a:r>
              <a:rPr lang="en-GB" baseline="0" dirty="0" smtClean="0">
                <a:latin typeface="Arial" pitchFamily="34" charset="0"/>
              </a:rPr>
              <a:t> </a:t>
            </a:r>
            <a:r>
              <a:rPr lang="en-GB" b="1" baseline="0" dirty="0" smtClean="0">
                <a:latin typeface="Arial" pitchFamily="34" charset="0"/>
              </a:rPr>
              <a:t>osteoporosis d</a:t>
            </a:r>
            <a:r>
              <a:rPr lang="en-GB" b="1" dirty="0" smtClean="0">
                <a:latin typeface="Arial" pitchFamily="34" charset="0"/>
              </a:rPr>
              <a:t>rug treatments</a:t>
            </a:r>
            <a:r>
              <a:rPr lang="en-GB" dirty="0" smtClean="0">
                <a:latin typeface="Arial" pitchFamily="34" charset="0"/>
              </a:rPr>
              <a:t> can be prescribed to prevent further fractures</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b="1" dirty="0" smtClean="0">
                <a:latin typeface="Arial" pitchFamily="34" charset="0"/>
              </a:rPr>
              <a:t>Fall prevention</a:t>
            </a:r>
            <a:r>
              <a:rPr lang="en-GB" dirty="0" smtClean="0">
                <a:latin typeface="Arial" pitchFamily="34" charset="0"/>
              </a:rPr>
              <a:t> advice may also be useful and some hospitals have specific clinics to provide help</a:t>
            </a:r>
          </a:p>
          <a:p>
            <a:pPr marL="0" indent="0" defTabSz="914400" eaLnBrk="1" hangingPunct="1">
              <a:buFont typeface="Arial" pitchFamily="34" charset="0"/>
              <a:buNone/>
            </a:pPr>
            <a:endParaRPr lang="en-GB" dirty="0" smtClean="0">
              <a:latin typeface="Arial" pitchFamily="34" charset="0"/>
            </a:endParaRPr>
          </a:p>
          <a:p>
            <a:pPr defTabSz="914400" eaLnBrk="1" hangingPunct="1">
              <a:buFontTx/>
              <a:buChar char="•"/>
            </a:pPr>
            <a:endParaRPr lang="en-GB" dirty="0" smtClean="0">
              <a:latin typeface="Arial" pitchFamily="34" charset="0"/>
            </a:endParaRPr>
          </a:p>
          <a:p>
            <a:pPr defTabSz="914400" eaLnBrk="1" hangingPunct="1"/>
            <a:r>
              <a:rPr lang="en-GB" i="1" dirty="0" smtClean="0">
                <a:latin typeface="Arial" pitchFamily="34" charset="0"/>
              </a:rPr>
              <a:t>British Orthopaedic Association Blue book </a:t>
            </a:r>
            <a:r>
              <a:rPr lang="en-GB" i="1" dirty="0" smtClean="0"/>
              <a:t>‘</a:t>
            </a:r>
            <a:r>
              <a:rPr lang="en-GB" i="1" dirty="0" smtClean="0">
                <a:latin typeface="Arial" pitchFamily="34" charset="0"/>
              </a:rPr>
              <a:t>The care of patients with fragility fracture</a:t>
            </a:r>
            <a:r>
              <a:rPr lang="en-GB" i="1" dirty="0" smtClean="0"/>
              <a:t>’</a:t>
            </a:r>
            <a:r>
              <a:rPr lang="en-GB" i="1" dirty="0" smtClean="0">
                <a:latin typeface="Arial" pitchFamily="34" charset="0"/>
              </a:rPr>
              <a:t> 2007</a:t>
            </a:r>
          </a:p>
          <a:p>
            <a:pPr defTabSz="914400" eaLnBrk="1" hangingPunct="1"/>
            <a:endParaRPr lang="en-GB" dirty="0" smtClean="0">
              <a:latin typeface="Arial" pitchFamily="34" charset="0"/>
            </a:endParaRPr>
          </a:p>
          <a:p>
            <a:pPr defTabSz="914400" eaLnBrk="1" hangingPunct="1"/>
            <a:r>
              <a:rPr lang="en-GB" dirty="0" smtClean="0"/>
              <a:t> </a:t>
            </a:r>
            <a:endParaRPr lang="en-GB" b="1"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46</a:t>
            </a:fld>
            <a:endParaRPr lang="en-GB"/>
          </a:p>
        </p:txBody>
      </p:sp>
    </p:spTree>
    <p:extLst>
      <p:ext uri="{BB962C8B-B14F-4D97-AF65-F5344CB8AC3E}">
        <p14:creationId xmlns:p14="http://schemas.microsoft.com/office/powerpoint/2010/main" val="15987580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In summary:</a:t>
            </a:r>
          </a:p>
          <a:p>
            <a:pPr defTabSz="914400" eaLnBrk="1" hangingPunct="1"/>
            <a:endParaRPr lang="en-GB" b="1" dirty="0" smtClean="0">
              <a:latin typeface="Arial" pitchFamily="34" charset="0"/>
            </a:endParaRPr>
          </a:p>
          <a:p>
            <a:pPr defTabSz="914400" eaLnBrk="1" hangingPunct="1"/>
            <a:endParaRPr lang="en-GB" b="1" dirty="0" smtClean="0">
              <a:latin typeface="Arial" pitchFamily="34" charset="0"/>
            </a:endParaRPr>
          </a:p>
          <a:p>
            <a:pPr defTabSz="914400" eaLnBrk="1" hangingPunct="1">
              <a:buFontTx/>
              <a:buChar char="•"/>
            </a:pPr>
            <a:r>
              <a:rPr lang="en-GB" dirty="0" smtClean="0">
                <a:latin typeface="Arial" pitchFamily="34" charset="0"/>
              </a:rPr>
              <a:t> Osteoporosis is a common condition that can lead to </a:t>
            </a:r>
            <a:r>
              <a:rPr lang="en-GB" b="1" dirty="0" smtClean="0">
                <a:latin typeface="Arial" pitchFamily="34" charset="0"/>
              </a:rPr>
              <a:t>painful and disabling fractures</a:t>
            </a:r>
          </a:p>
          <a:p>
            <a:pPr defTabSz="914400" eaLnBrk="1" hangingPunct="1">
              <a:buFontTx/>
              <a:buNone/>
            </a:pPr>
            <a:endParaRPr lang="en-GB" b="1" dirty="0" smtClean="0">
              <a:latin typeface="Arial" pitchFamily="34" charset="0"/>
            </a:endParaRPr>
          </a:p>
          <a:p>
            <a:pPr defTabSz="914400" eaLnBrk="1" hangingPunct="1">
              <a:buFontTx/>
              <a:buChar char="•"/>
            </a:pPr>
            <a:r>
              <a:rPr lang="en-GB" b="1" dirty="0" smtClean="0">
                <a:latin typeface="Arial" pitchFamily="34" charset="0"/>
              </a:rPr>
              <a:t> Those at risk need assessment of their bone fragility</a:t>
            </a:r>
          </a:p>
          <a:p>
            <a:pPr defTabSz="914400" eaLnBrk="1" hangingPunct="1">
              <a:buFontTx/>
              <a:buNone/>
            </a:pPr>
            <a:endParaRPr lang="en-GB" b="1" dirty="0" smtClean="0">
              <a:latin typeface="Arial" pitchFamily="34" charset="0"/>
            </a:endParaRPr>
          </a:p>
          <a:p>
            <a:pPr defTabSz="914400" eaLnBrk="1" hangingPunct="1">
              <a:buFontTx/>
              <a:buChar char="•"/>
            </a:pPr>
            <a:r>
              <a:rPr lang="en-GB" dirty="0" smtClean="0">
                <a:latin typeface="Arial" pitchFamily="34" charset="0"/>
              </a:rPr>
              <a:t> Everyone can help themselves by ensuring they have a </a:t>
            </a:r>
            <a:r>
              <a:rPr lang="en-GB" b="1" dirty="0" smtClean="0">
                <a:latin typeface="Arial" pitchFamily="34" charset="0"/>
              </a:rPr>
              <a:t>healthy lifestyle</a:t>
            </a:r>
            <a:r>
              <a:rPr lang="en-GB" dirty="0" smtClean="0">
                <a:latin typeface="Arial" pitchFamily="34" charset="0"/>
              </a:rPr>
              <a:t> to maintain strong bones and prevent fractures</a:t>
            </a:r>
          </a:p>
          <a:p>
            <a:pPr defTabSz="914400" eaLnBrk="1" hangingPunct="1">
              <a:buFontTx/>
              <a:buNone/>
            </a:pPr>
            <a:endParaRPr lang="en-GB" dirty="0" smtClean="0">
              <a:latin typeface="Arial" pitchFamily="34" charset="0"/>
            </a:endParaRPr>
          </a:p>
          <a:p>
            <a:pPr defTabSz="914400" eaLnBrk="1" hangingPunct="1"/>
            <a:endParaRPr lang="en-GB"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47</a:t>
            </a:fld>
            <a:endParaRPr lang="en-GB"/>
          </a:p>
        </p:txBody>
      </p:sp>
    </p:spTree>
    <p:extLst>
      <p:ext uri="{BB962C8B-B14F-4D97-AF65-F5344CB8AC3E}">
        <p14:creationId xmlns:p14="http://schemas.microsoft.com/office/powerpoint/2010/main" val="41524271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Summary </a:t>
            </a:r>
            <a:r>
              <a:rPr lang="en-GB" b="1" dirty="0" err="1" smtClean="0">
                <a:latin typeface="Arial" pitchFamily="34" charset="0"/>
              </a:rPr>
              <a:t>cont</a:t>
            </a:r>
            <a:r>
              <a:rPr lang="en-GB" b="1" dirty="0" smtClean="0">
                <a:latin typeface="Arial" pitchFamily="34" charset="0"/>
              </a:rPr>
              <a:t>:</a:t>
            </a:r>
          </a:p>
          <a:p>
            <a:pPr defTabSz="914400" eaLnBrk="1" hangingPunct="1"/>
            <a:endParaRPr lang="en-GB" b="1" dirty="0" smtClean="0">
              <a:latin typeface="Arial" pitchFamily="34" charset="0"/>
            </a:endParaRPr>
          </a:p>
          <a:p>
            <a:pPr defTabSz="914400" eaLnBrk="1" hangingPunct="1">
              <a:buFontTx/>
              <a:buChar char="•"/>
            </a:pPr>
            <a:endParaRPr lang="en-GB" b="1" dirty="0" smtClean="0">
              <a:latin typeface="Arial" pitchFamily="34" charset="0"/>
            </a:endParaRPr>
          </a:p>
          <a:p>
            <a:pPr defTabSz="914400" eaLnBrk="1" hangingPunct="1">
              <a:buFontTx/>
              <a:buChar char="•"/>
            </a:pPr>
            <a:r>
              <a:rPr lang="en-GB" dirty="0" smtClean="0">
                <a:latin typeface="Arial" pitchFamily="34" charset="0"/>
              </a:rPr>
              <a:t> There are now safe and effective </a:t>
            </a:r>
            <a:r>
              <a:rPr lang="en-GB" b="1" dirty="0" smtClean="0">
                <a:latin typeface="Arial" pitchFamily="34" charset="0"/>
              </a:rPr>
              <a:t>drugs</a:t>
            </a:r>
            <a:r>
              <a:rPr lang="en-GB" dirty="0" smtClean="0">
                <a:latin typeface="Arial" pitchFamily="34" charset="0"/>
              </a:rPr>
              <a:t> and it is essential these are available </a:t>
            </a:r>
            <a:r>
              <a:rPr lang="en-GB" b="1" dirty="0" smtClean="0">
                <a:latin typeface="Arial" pitchFamily="34" charset="0"/>
              </a:rPr>
              <a:t>for those at the highest risk of fracture</a:t>
            </a:r>
          </a:p>
          <a:p>
            <a:pPr defTabSz="914400" eaLnBrk="1" hangingPunct="1">
              <a:buFontTx/>
              <a:buNone/>
            </a:pPr>
            <a:endParaRPr lang="en-GB" b="1" dirty="0" smtClean="0">
              <a:latin typeface="Arial" pitchFamily="34" charset="0"/>
            </a:endParaRPr>
          </a:p>
          <a:p>
            <a:pPr defTabSz="914400" eaLnBrk="1" hangingPunct="1">
              <a:buFontTx/>
              <a:buChar char="•"/>
            </a:pPr>
            <a:r>
              <a:rPr lang="en-GB" dirty="0" smtClean="0">
                <a:latin typeface="Arial" pitchFamily="34" charset="0"/>
              </a:rPr>
              <a:t> After fracture, </a:t>
            </a:r>
            <a:r>
              <a:rPr lang="en-GB" b="1" dirty="0" smtClean="0">
                <a:latin typeface="Arial" pitchFamily="34" charset="0"/>
              </a:rPr>
              <a:t>help and pain management</a:t>
            </a:r>
            <a:r>
              <a:rPr lang="en-GB" dirty="0" smtClean="0">
                <a:latin typeface="Arial" pitchFamily="34" charset="0"/>
              </a:rPr>
              <a:t> prevent further fractures and maintain life quality</a:t>
            </a:r>
          </a:p>
          <a:p>
            <a:pPr defTabSz="914400" eaLnBrk="1" hangingPunct="1"/>
            <a:endParaRPr lang="en-GB" dirty="0" smtClean="0">
              <a:latin typeface="Arial" pitchFamily="34" charset="0"/>
            </a:endParaRPr>
          </a:p>
          <a:p>
            <a:pPr defTabSz="914400" eaLnBrk="1" hangingPunct="1">
              <a:buFontTx/>
              <a:buChar char="•"/>
            </a:pPr>
            <a:endParaRPr lang="en-GB" dirty="0" smtClean="0">
              <a:latin typeface="Arial" pitchFamily="34" charset="0"/>
            </a:endParaRPr>
          </a:p>
          <a:p>
            <a:pPr defTabSz="914400" eaLnBrk="1" hangingPunct="1">
              <a:buFontTx/>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48</a:t>
            </a:fld>
            <a:endParaRPr lang="en-GB"/>
          </a:p>
        </p:txBody>
      </p:sp>
    </p:spTree>
    <p:extLst>
      <p:ext uri="{BB962C8B-B14F-4D97-AF65-F5344CB8AC3E}">
        <p14:creationId xmlns:p14="http://schemas.microsoft.com/office/powerpoint/2010/main" val="1256297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GB" sz="1600" b="1" dirty="0" smtClean="0"/>
              <a:t>All</a:t>
            </a:r>
            <a:r>
              <a:rPr lang="en-GB" sz="1600" b="1" baseline="0" dirty="0" smtClean="0"/>
              <a:t> about osteoporosis </a:t>
            </a:r>
            <a:r>
              <a:rPr lang="en-GB" sz="1600" baseline="0" dirty="0" smtClean="0"/>
              <a:t>- o</a:t>
            </a:r>
            <a:r>
              <a:rPr lang="en-GB" sz="1600" dirty="0" smtClean="0"/>
              <a:t>ur main ‘core’ publication containing</a:t>
            </a:r>
            <a:r>
              <a:rPr lang="en-GB" sz="1600" baseline="0" dirty="0" smtClean="0"/>
              <a:t> clear explanations of osteoporosis and bone health related issues. Covers:</a:t>
            </a:r>
          </a:p>
          <a:p>
            <a:pPr marL="0" indent="0">
              <a:lnSpc>
                <a:spcPct val="150000"/>
              </a:lnSpc>
              <a:buFont typeface="Arial" panose="020B0604020202020204" pitchFamily="34" charset="0"/>
              <a:buNone/>
            </a:pPr>
            <a:endParaRPr lang="en-GB" sz="1600" baseline="0" dirty="0" smtClean="0"/>
          </a:p>
          <a:p>
            <a:pPr marL="171450" indent="-171450">
              <a:lnSpc>
                <a:spcPct val="150000"/>
              </a:lnSpc>
              <a:buFont typeface="Arial" panose="020B0604020202020204" pitchFamily="34" charset="0"/>
              <a:buChar char="•"/>
            </a:pPr>
            <a:r>
              <a:rPr lang="en-GB" sz="1600" baseline="0" dirty="0" smtClean="0"/>
              <a:t>What is osteoporosis</a:t>
            </a:r>
          </a:p>
          <a:p>
            <a:pPr marL="171450" indent="-171450">
              <a:lnSpc>
                <a:spcPct val="150000"/>
              </a:lnSpc>
              <a:buFont typeface="Arial" panose="020B0604020202020204" pitchFamily="34" charset="0"/>
              <a:buChar char="•"/>
            </a:pPr>
            <a:r>
              <a:rPr lang="en-GB" sz="1600" baseline="0" dirty="0" smtClean="0"/>
              <a:t>Prevention / lifestyle ways of improving bone health &amp; strength</a:t>
            </a:r>
          </a:p>
          <a:p>
            <a:pPr marL="171450" indent="-171450">
              <a:lnSpc>
                <a:spcPct val="150000"/>
              </a:lnSpc>
              <a:buFont typeface="Arial" panose="020B0604020202020204" pitchFamily="34" charset="0"/>
              <a:buChar char="•"/>
            </a:pPr>
            <a:r>
              <a:rPr lang="en-GB" sz="1600" baseline="0" dirty="0" smtClean="0"/>
              <a:t>Diagnosis and risk factors</a:t>
            </a:r>
          </a:p>
          <a:p>
            <a:pPr marL="171450" indent="-171450">
              <a:lnSpc>
                <a:spcPct val="150000"/>
              </a:lnSpc>
              <a:buFont typeface="Arial" panose="020B0604020202020204" pitchFamily="34" charset="0"/>
              <a:buChar char="•"/>
            </a:pPr>
            <a:r>
              <a:rPr lang="en-GB" sz="1600" baseline="0" dirty="0" smtClean="0"/>
              <a:t>Osteoporosis drug treatments overview</a:t>
            </a:r>
          </a:p>
          <a:p>
            <a:pPr marL="171450" indent="-171450">
              <a:lnSpc>
                <a:spcPct val="150000"/>
              </a:lnSpc>
              <a:buFont typeface="Arial" panose="020B0604020202020204" pitchFamily="34" charset="0"/>
              <a:buChar char="•"/>
            </a:pPr>
            <a:r>
              <a:rPr lang="en-GB" sz="1600" baseline="0" dirty="0" smtClean="0"/>
              <a:t>Living with broken bones – including managing pain from a fracture.</a:t>
            </a:r>
            <a:endParaRPr lang="en-GB" sz="1600" dirty="0"/>
          </a:p>
        </p:txBody>
      </p:sp>
      <p:sp>
        <p:nvSpPr>
          <p:cNvPr id="4" name="Slide Number Placeholder 3"/>
          <p:cNvSpPr>
            <a:spLocks noGrp="1"/>
          </p:cNvSpPr>
          <p:nvPr>
            <p:ph type="sldNum" sz="quarter" idx="10"/>
          </p:nvPr>
        </p:nvSpPr>
        <p:spPr/>
        <p:txBody>
          <a:bodyPr/>
          <a:lstStyle/>
          <a:p>
            <a:fld id="{914D9380-8D49-4B3C-8BDB-A87349A1BEE6}" type="slidenum">
              <a:rPr lang="en-GB" smtClean="0"/>
              <a:t>49</a:t>
            </a:fld>
            <a:endParaRPr lang="en-GB"/>
          </a:p>
        </p:txBody>
      </p:sp>
    </p:spTree>
    <p:extLst>
      <p:ext uri="{BB962C8B-B14F-4D97-AF65-F5344CB8AC3E}">
        <p14:creationId xmlns:p14="http://schemas.microsoft.com/office/powerpoint/2010/main" val="263838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Osteoporotic bone</a:t>
            </a:r>
          </a:p>
          <a:p>
            <a:pPr defTabSz="914400" eaLnBrk="1" hangingPunct="1"/>
            <a:endParaRPr lang="en-GB" b="1" dirty="0" smtClean="0">
              <a:latin typeface="Arial" pitchFamily="34" charset="0"/>
            </a:endParaRPr>
          </a:p>
          <a:p>
            <a:pPr defTabSz="914400" eaLnBrk="1" hangingPunct="1"/>
            <a:endParaRPr lang="en-GB" dirty="0" smtClean="0">
              <a:latin typeface="Arial" pitchFamily="34" charset="0"/>
            </a:endParaRPr>
          </a:p>
          <a:p>
            <a:pPr defTabSz="914400" eaLnBrk="1" hangingPunct="1"/>
            <a:r>
              <a:rPr lang="en-GB" dirty="0" smtClean="0">
                <a:latin typeface="Arial" pitchFamily="34" charset="0"/>
              </a:rPr>
              <a:t>This slide shows what bone looks like when viewed under a microscope; with healthy bone on the left and osteoporotic bone on the right.</a:t>
            </a:r>
          </a:p>
          <a:p>
            <a:pPr defTabSz="914400" eaLnBrk="1" hangingPunct="1"/>
            <a:endParaRPr lang="en-GB" dirty="0" smtClean="0">
              <a:latin typeface="Arial" pitchFamily="34" charset="0"/>
            </a:endParaRPr>
          </a:p>
          <a:p>
            <a:pPr marL="171450" indent="-171450" defTabSz="914400" eaLnBrk="1" hangingPunct="1">
              <a:lnSpc>
                <a:spcPct val="200000"/>
              </a:lnSpc>
              <a:buFont typeface="Arial" pitchFamily="34" charset="0"/>
              <a:buChar char="•"/>
            </a:pPr>
            <a:r>
              <a:rPr lang="en-GB" dirty="0" smtClean="0">
                <a:latin typeface="Arial" pitchFamily="34" charset="0"/>
              </a:rPr>
              <a:t>When bones become osteoporotic and fragile, the </a:t>
            </a:r>
            <a:r>
              <a:rPr lang="en-GB" b="1" dirty="0" smtClean="0">
                <a:latin typeface="Arial" pitchFamily="34" charset="0"/>
              </a:rPr>
              <a:t>cortical bone (the outer shell) thins and the struts within the trabecular bone (inner mesh) also narrow and become less strong</a:t>
            </a:r>
            <a:r>
              <a:rPr lang="en-GB" dirty="0" smtClean="0">
                <a:latin typeface="Arial" pitchFamily="34" charset="0"/>
              </a:rPr>
              <a:t>. </a:t>
            </a:r>
          </a:p>
          <a:p>
            <a:pPr marL="171450" indent="-171450" defTabSz="914400" eaLnBrk="1" hangingPunct="1">
              <a:lnSpc>
                <a:spcPct val="200000"/>
              </a:lnSpc>
              <a:buFont typeface="Arial" pitchFamily="34" charset="0"/>
              <a:buChar char="•"/>
            </a:pPr>
            <a:endParaRPr lang="en-GB" dirty="0" smtClean="0">
              <a:latin typeface="Arial" pitchFamily="34" charset="0"/>
            </a:endParaRPr>
          </a:p>
          <a:p>
            <a:pPr marL="171450" indent="-171450" defTabSz="914400" eaLnBrk="1" hangingPunct="1">
              <a:lnSpc>
                <a:spcPct val="200000"/>
              </a:lnSpc>
              <a:buFont typeface="Arial" pitchFamily="34" charset="0"/>
              <a:buChar char="•"/>
            </a:pPr>
            <a:r>
              <a:rPr lang="en-GB" dirty="0" smtClean="0">
                <a:latin typeface="Arial" pitchFamily="34" charset="0"/>
              </a:rPr>
              <a:t>Eventually the architecture within the trabecular structure breaks down, leading to </a:t>
            </a:r>
            <a:r>
              <a:rPr lang="en-GB" b="1" dirty="0" smtClean="0">
                <a:latin typeface="Arial" pitchFamily="34" charset="0"/>
              </a:rPr>
              <a:t>loss of bone strength and an increased risk fracture</a:t>
            </a:r>
            <a:r>
              <a:rPr lang="en-GB" dirty="0" smtClean="0">
                <a:latin typeface="Arial" pitchFamily="34" charset="0"/>
              </a:rPr>
              <a:t>. </a:t>
            </a:r>
          </a:p>
          <a:p>
            <a:pPr defTabSz="914400" eaLnBrk="1" hangingPunct="1"/>
            <a:endParaRPr lang="en-GB" dirty="0" smtClean="0">
              <a:latin typeface="Arial" pitchFamily="34" charset="0"/>
            </a:endParaRPr>
          </a:p>
          <a:p>
            <a:pPr defTabSz="914400" eaLnBrk="1" hangingPunct="1"/>
            <a:endParaRPr lang="en-GB" b="1" dirty="0" smtClean="0">
              <a:latin typeface="Arial" pitchFamily="34" charset="0"/>
            </a:endParaRPr>
          </a:p>
          <a:p>
            <a:pPr defTabSz="914400" eaLnBrk="1" hangingPunct="1"/>
            <a:endParaRPr lang="en-GB" b="1" dirty="0" smtClean="0"/>
          </a:p>
          <a:p>
            <a:pPr defTabSz="914400" eaLnBrk="1" hangingPunct="1"/>
            <a:endParaRPr lang="en-GB" b="1"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5</a:t>
            </a:fld>
            <a:endParaRPr lang="en-GB"/>
          </a:p>
        </p:txBody>
      </p:sp>
    </p:spTree>
    <p:extLst>
      <p:ext uri="{BB962C8B-B14F-4D97-AF65-F5344CB8AC3E}">
        <p14:creationId xmlns:p14="http://schemas.microsoft.com/office/powerpoint/2010/main" val="5546499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pPr>
            <a:r>
              <a:rPr lang="en-GB" sz="1600" dirty="0" smtClean="0"/>
              <a:t>A range</a:t>
            </a:r>
            <a:r>
              <a:rPr lang="en-GB" sz="1600" baseline="0" dirty="0" smtClean="0"/>
              <a:t> of free </a:t>
            </a:r>
            <a:r>
              <a:rPr lang="en-GB" sz="1600" b="1" baseline="0" dirty="0" smtClean="0"/>
              <a:t>booklets, leaflet and information sheets </a:t>
            </a:r>
            <a:r>
              <a:rPr lang="en-GB" sz="1600" baseline="0" dirty="0" smtClean="0"/>
              <a:t>available from the National Osteoporosis Society covering a range of osteoporosis related issues</a:t>
            </a:r>
          </a:p>
          <a:p>
            <a:pPr marL="171450" indent="-171450" eaLnBrk="1" hangingPunct="1">
              <a:buFont typeface="Arial" pitchFamily="34" charset="0"/>
              <a:buChar char="•"/>
            </a:pPr>
            <a:endParaRPr lang="en-GB" sz="1600" baseline="0" dirty="0" smtClean="0"/>
          </a:p>
          <a:p>
            <a:pPr marL="171450" indent="-171450" eaLnBrk="1" hangingPunct="1">
              <a:buFont typeface="Arial" pitchFamily="34" charset="0"/>
              <a:buChar char="•"/>
            </a:pPr>
            <a:r>
              <a:rPr lang="en-GB" sz="1600" baseline="0" dirty="0" smtClean="0"/>
              <a:t>Ring General Enquiries on </a:t>
            </a:r>
            <a:r>
              <a:rPr lang="en-GB" sz="1600" b="1" baseline="0" dirty="0" smtClean="0"/>
              <a:t>01761 471771</a:t>
            </a:r>
            <a:endParaRPr lang="en-GB" sz="1600" b="1"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50</a:t>
            </a:fld>
            <a:endParaRPr lang="en-GB"/>
          </a:p>
        </p:txBody>
      </p:sp>
    </p:spTree>
    <p:extLst>
      <p:ext uri="{BB962C8B-B14F-4D97-AF65-F5344CB8AC3E}">
        <p14:creationId xmlns:p14="http://schemas.microsoft.com/office/powerpoint/2010/main" val="28437591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smtClean="0"/>
              <a:t>A</a:t>
            </a:r>
            <a:r>
              <a:rPr lang="en-GB" sz="1600" b="1" baseline="0" dirty="0" smtClean="0"/>
              <a:t> range of f</a:t>
            </a:r>
            <a:r>
              <a:rPr lang="en-GB" sz="1600" b="1" dirty="0" smtClean="0"/>
              <a:t>actsheets </a:t>
            </a:r>
            <a:r>
              <a:rPr lang="en-GB" sz="1600" dirty="0" smtClean="0"/>
              <a:t>which are</a:t>
            </a:r>
            <a:r>
              <a:rPr lang="en-GB" sz="1600" baseline="0" dirty="0" smtClean="0"/>
              <a:t> </a:t>
            </a:r>
            <a:r>
              <a:rPr lang="en-GB" sz="1600" b="1" baseline="0" dirty="0" smtClean="0"/>
              <a:t>s</a:t>
            </a:r>
            <a:r>
              <a:rPr lang="en-GB" sz="1600" b="1" dirty="0" smtClean="0"/>
              <a:t>upplementary</a:t>
            </a:r>
            <a:r>
              <a:rPr lang="en-GB" sz="1600" dirty="0" smtClean="0"/>
              <a:t> to information in ‘All</a:t>
            </a:r>
            <a:r>
              <a:rPr lang="en-GB" sz="1600" baseline="0" dirty="0" smtClean="0"/>
              <a:t> about osteoporosis’ booklet. </a:t>
            </a:r>
          </a:p>
          <a:p>
            <a:r>
              <a:rPr lang="en-GB" sz="1600" baseline="0" dirty="0" smtClean="0"/>
              <a:t>They can be ordered from General Enquiries or printed off at home or the GP clinic from the website</a:t>
            </a:r>
            <a:endParaRPr lang="en-GB" sz="1600" dirty="0"/>
          </a:p>
        </p:txBody>
      </p:sp>
      <p:sp>
        <p:nvSpPr>
          <p:cNvPr id="4" name="Slide Number Placeholder 3"/>
          <p:cNvSpPr>
            <a:spLocks noGrp="1"/>
          </p:cNvSpPr>
          <p:nvPr>
            <p:ph type="sldNum" sz="quarter" idx="10"/>
          </p:nvPr>
        </p:nvSpPr>
        <p:spPr/>
        <p:txBody>
          <a:bodyPr/>
          <a:lstStyle/>
          <a:p>
            <a:fld id="{914D9380-8D49-4B3C-8BDB-A87349A1BEE6}" type="slidenum">
              <a:rPr lang="en-GB" smtClean="0"/>
              <a:t>51</a:t>
            </a:fld>
            <a:endParaRPr lang="en-GB"/>
          </a:p>
        </p:txBody>
      </p:sp>
    </p:spTree>
    <p:extLst>
      <p:ext uri="{BB962C8B-B14F-4D97-AF65-F5344CB8AC3E}">
        <p14:creationId xmlns:p14="http://schemas.microsoft.com/office/powerpoint/2010/main" val="332975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A range of </a:t>
            </a:r>
            <a:r>
              <a:rPr lang="en-GB" sz="1600" b="1" dirty="0" smtClean="0"/>
              <a:t>fact sheets </a:t>
            </a:r>
            <a:r>
              <a:rPr lang="en-GB" sz="1600" dirty="0" smtClean="0"/>
              <a:t>covering issues around </a:t>
            </a:r>
            <a:r>
              <a:rPr lang="en-GB" sz="1600" b="1" dirty="0" smtClean="0"/>
              <a:t>living with fractures</a:t>
            </a:r>
            <a:r>
              <a:rPr lang="en-GB" sz="1600" b="1" baseline="0" dirty="0" smtClean="0"/>
              <a:t> and</a:t>
            </a:r>
            <a:r>
              <a:rPr lang="en-GB" sz="1600" b="1" dirty="0" smtClean="0"/>
              <a:t> especially spinal fractures</a:t>
            </a:r>
            <a:r>
              <a:rPr lang="en-GB" sz="1600" b="1" baseline="0" dirty="0" smtClean="0"/>
              <a:t> </a:t>
            </a:r>
            <a:r>
              <a:rPr lang="en-GB" sz="1600" b="0" baseline="0" dirty="0" smtClean="0"/>
              <a:t>including managing pain</a:t>
            </a:r>
            <a:endParaRPr lang="en-GB" sz="1600" b="0" dirty="0" smtClean="0"/>
          </a:p>
          <a:p>
            <a:endParaRPr lang="en-GB" b="1" dirty="0"/>
          </a:p>
        </p:txBody>
      </p:sp>
      <p:sp>
        <p:nvSpPr>
          <p:cNvPr id="4" name="Slide Number Placeholder 3"/>
          <p:cNvSpPr>
            <a:spLocks noGrp="1"/>
          </p:cNvSpPr>
          <p:nvPr>
            <p:ph type="sldNum" sz="quarter" idx="10"/>
          </p:nvPr>
        </p:nvSpPr>
        <p:spPr/>
        <p:txBody>
          <a:bodyPr/>
          <a:lstStyle/>
          <a:p>
            <a:fld id="{914D9380-8D49-4B3C-8BDB-A87349A1BEE6}" type="slidenum">
              <a:rPr lang="en-GB" smtClean="0"/>
              <a:t>52</a:t>
            </a:fld>
            <a:endParaRPr lang="en-GB"/>
          </a:p>
        </p:txBody>
      </p:sp>
    </p:spTree>
    <p:extLst>
      <p:ext uri="{BB962C8B-B14F-4D97-AF65-F5344CB8AC3E}">
        <p14:creationId xmlns:p14="http://schemas.microsoft.com/office/powerpoint/2010/main" val="35118486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The small booklet ‘</a:t>
            </a:r>
            <a:r>
              <a:rPr lang="en-GB" sz="1600" b="1" dirty="0" smtClean="0"/>
              <a:t>Introduction to osteoporosis</a:t>
            </a:r>
            <a:r>
              <a:rPr lang="en-GB" sz="1600" dirty="0" smtClean="0"/>
              <a:t>’ is now available as</a:t>
            </a:r>
            <a:r>
              <a:rPr lang="en-GB" sz="1600" baseline="0" dirty="0" smtClean="0"/>
              <a:t> a </a:t>
            </a:r>
            <a:r>
              <a:rPr lang="en-GB" sz="1600" b="1" baseline="0" dirty="0" smtClean="0"/>
              <a:t>fact sheet </a:t>
            </a:r>
            <a:r>
              <a:rPr lang="en-GB" sz="1600" dirty="0" smtClean="0"/>
              <a:t>in </a:t>
            </a:r>
            <a:r>
              <a:rPr lang="en-GB" sz="1600" b="1" dirty="0" smtClean="0"/>
              <a:t>8 different languages</a:t>
            </a:r>
            <a:r>
              <a:rPr lang="en-GB" sz="1600" dirty="0" smtClean="0"/>
              <a:t>:</a:t>
            </a:r>
          </a:p>
          <a:p>
            <a:pPr marL="171450" indent="-171450">
              <a:buFont typeface="Arial" panose="020B0604020202020204" pitchFamily="34" charset="0"/>
              <a:buChar char="•"/>
            </a:pPr>
            <a:r>
              <a:rPr lang="en-GB" sz="1600" dirty="0" smtClean="0"/>
              <a:t>Bengali</a:t>
            </a:r>
          </a:p>
          <a:p>
            <a:pPr marL="171450" indent="-171450">
              <a:buFont typeface="Arial" panose="020B0604020202020204" pitchFamily="34" charset="0"/>
              <a:buChar char="•"/>
            </a:pPr>
            <a:r>
              <a:rPr lang="en-GB" sz="1600" dirty="0" smtClean="0"/>
              <a:t>Hindi</a:t>
            </a:r>
          </a:p>
          <a:p>
            <a:pPr marL="171450" indent="-171450">
              <a:buFont typeface="Arial" panose="020B0604020202020204" pitchFamily="34" charset="0"/>
              <a:buChar char="•"/>
            </a:pPr>
            <a:r>
              <a:rPr lang="en-GB" sz="1600" dirty="0" smtClean="0"/>
              <a:t>Gujarati</a:t>
            </a:r>
          </a:p>
          <a:p>
            <a:pPr marL="171450" indent="-171450">
              <a:buFont typeface="Arial" panose="020B0604020202020204" pitchFamily="34" charset="0"/>
              <a:buChar char="•"/>
            </a:pPr>
            <a:r>
              <a:rPr lang="en-GB" sz="1600" dirty="0" smtClean="0"/>
              <a:t>Urdu</a:t>
            </a:r>
          </a:p>
          <a:p>
            <a:pPr marL="171450" indent="-171450">
              <a:buFont typeface="Arial" panose="020B0604020202020204" pitchFamily="34" charset="0"/>
              <a:buChar char="•"/>
            </a:pPr>
            <a:r>
              <a:rPr lang="en-GB" sz="1600" dirty="0" smtClean="0"/>
              <a:t>Polish</a:t>
            </a:r>
          </a:p>
          <a:p>
            <a:pPr marL="171450" indent="-171450">
              <a:buFont typeface="Arial" panose="020B0604020202020204" pitchFamily="34" charset="0"/>
              <a:buChar char="•"/>
            </a:pPr>
            <a:r>
              <a:rPr lang="en-GB" sz="1600" dirty="0" smtClean="0"/>
              <a:t>Simplified Chinese</a:t>
            </a:r>
          </a:p>
          <a:p>
            <a:pPr marL="171450" indent="-171450">
              <a:buFont typeface="Arial" panose="020B0604020202020204" pitchFamily="34" charset="0"/>
              <a:buChar char="•"/>
            </a:pPr>
            <a:r>
              <a:rPr lang="en-GB" sz="1600" dirty="0" smtClean="0"/>
              <a:t>Welsh</a:t>
            </a:r>
            <a:endParaRPr lang="en-GB" sz="1600" dirty="0"/>
          </a:p>
        </p:txBody>
      </p:sp>
      <p:sp>
        <p:nvSpPr>
          <p:cNvPr id="4" name="Slide Number Placeholder 3"/>
          <p:cNvSpPr>
            <a:spLocks noGrp="1"/>
          </p:cNvSpPr>
          <p:nvPr>
            <p:ph type="sldNum" sz="quarter" idx="10"/>
          </p:nvPr>
        </p:nvSpPr>
        <p:spPr/>
        <p:txBody>
          <a:bodyPr/>
          <a:lstStyle/>
          <a:p>
            <a:fld id="{1BDD1490-67EE-40FE-9091-001CCD141F09}" type="slidenum">
              <a:rPr lang="en-GB" smtClean="0"/>
              <a:pPr/>
              <a:t>53</a:t>
            </a:fld>
            <a:endParaRPr lang="en-GB"/>
          </a:p>
        </p:txBody>
      </p:sp>
    </p:spTree>
    <p:extLst>
      <p:ext uri="{BB962C8B-B14F-4D97-AF65-F5344CB8AC3E}">
        <p14:creationId xmlns:p14="http://schemas.microsoft.com/office/powerpoint/2010/main" val="2985853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pPr>
            <a:r>
              <a:rPr lang="en-GB" sz="1600" b="1" baseline="0" dirty="0" smtClean="0"/>
              <a:t>Other online resources </a:t>
            </a:r>
            <a:r>
              <a:rPr lang="en-GB" sz="1600" baseline="0" dirty="0" smtClean="0"/>
              <a:t>available on the charity’s website </a:t>
            </a:r>
            <a:r>
              <a:rPr lang="en-GB" sz="1600" i="1" baseline="0" dirty="0" smtClean="0"/>
              <a:t>www.nos.org.uk</a:t>
            </a:r>
          </a:p>
          <a:p>
            <a:pPr marL="171450" indent="-171450" eaLnBrk="1" hangingPunct="1">
              <a:buFont typeface="Arial" pitchFamily="34" charset="0"/>
              <a:buChar char="•"/>
            </a:pPr>
            <a:endParaRPr lang="en-GB" sz="1600" baseline="0" dirty="0" smtClean="0"/>
          </a:p>
          <a:p>
            <a:pPr marL="171450" indent="-171450" eaLnBrk="1" hangingPunct="1">
              <a:buFont typeface="Arial" pitchFamily="34" charset="0"/>
              <a:buChar char="•"/>
            </a:pPr>
            <a:r>
              <a:rPr lang="en-GB" sz="1600" baseline="0" dirty="0" smtClean="0"/>
              <a:t>(Raise awareness of the website and the ‘Bone health quiz’ on the website)</a:t>
            </a:r>
            <a:endParaRPr lang="en-GB" sz="1600"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54</a:t>
            </a:fld>
            <a:endParaRPr lang="en-GB"/>
          </a:p>
        </p:txBody>
      </p:sp>
    </p:spTree>
    <p:extLst>
      <p:ext uri="{BB962C8B-B14F-4D97-AF65-F5344CB8AC3E}">
        <p14:creationId xmlns:p14="http://schemas.microsoft.com/office/powerpoint/2010/main" val="382869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sz="1600" b="1" dirty="0" smtClean="0">
                <a:latin typeface="Arial "/>
              </a:rPr>
              <a:t>Stop at One Campaign</a:t>
            </a:r>
          </a:p>
          <a:p>
            <a:pPr defTabSz="914400" eaLnBrk="1" hangingPunct="1"/>
            <a:endParaRPr lang="en-GB" sz="1600" b="1" dirty="0" smtClean="0">
              <a:latin typeface="Arial "/>
            </a:endParaRPr>
          </a:p>
          <a:p>
            <a:pPr defTabSz="914400" eaLnBrk="1" hangingPunct="1"/>
            <a:endParaRPr lang="en-GB" sz="1600" b="1" dirty="0" smtClean="0">
              <a:latin typeface="Arial "/>
            </a:endParaRPr>
          </a:p>
          <a:p>
            <a:pPr marL="171450" indent="-171450" defTabSz="914400" eaLnBrk="1" hangingPunct="1">
              <a:buFont typeface="Arial" pitchFamily="34" charset="0"/>
              <a:buChar char="•"/>
            </a:pPr>
            <a:r>
              <a:rPr lang="en-GB" sz="1600" b="0" dirty="0" smtClean="0">
                <a:latin typeface="Arial "/>
              </a:rPr>
              <a:t>In</a:t>
            </a:r>
            <a:r>
              <a:rPr lang="en-GB" sz="1600" b="0" baseline="0" dirty="0" smtClean="0">
                <a:latin typeface="Arial "/>
              </a:rPr>
              <a:t> </a:t>
            </a:r>
            <a:r>
              <a:rPr lang="en-GB" sz="1600" b="0" dirty="0" smtClean="0">
                <a:latin typeface="Arial "/>
              </a:rPr>
              <a:t>2013, the National Osteoporosis Society launched the UK-wide </a:t>
            </a:r>
            <a:r>
              <a:rPr lang="en-GB" sz="1600" b="1" dirty="0" smtClean="0">
                <a:latin typeface="Arial "/>
              </a:rPr>
              <a:t>Stop at One </a:t>
            </a:r>
            <a:r>
              <a:rPr lang="en-GB" sz="1600" b="0" dirty="0" smtClean="0">
                <a:latin typeface="Arial "/>
              </a:rPr>
              <a:t>campaign</a:t>
            </a:r>
          </a:p>
          <a:p>
            <a:pPr marL="171450" indent="-171450" defTabSz="914400" eaLnBrk="1" hangingPunct="1">
              <a:buFont typeface="Arial" pitchFamily="34" charset="0"/>
              <a:buChar char="•"/>
            </a:pPr>
            <a:endParaRPr lang="en-GB" sz="1600" b="0" dirty="0" smtClean="0">
              <a:latin typeface="Arial "/>
            </a:endParaRPr>
          </a:p>
          <a:p>
            <a:pPr marL="171450" indent="-171450" defTabSz="914400" eaLnBrk="1" hangingPunct="1">
              <a:buFont typeface="Arial" pitchFamily="34" charset="0"/>
              <a:buChar char="•"/>
            </a:pPr>
            <a:r>
              <a:rPr lang="en-GB" sz="1600" b="0" dirty="0" smtClean="0">
                <a:latin typeface="Arial "/>
              </a:rPr>
              <a:t>The message is clear: </a:t>
            </a:r>
            <a:r>
              <a:rPr lang="en-GB" sz="1600" b="1" dirty="0" smtClean="0">
                <a:latin typeface="Arial "/>
              </a:rPr>
              <a:t>everyone over 50 who has broken a bone should be assessed for their future fracture risk</a:t>
            </a:r>
          </a:p>
          <a:p>
            <a:pPr marL="171450" indent="-171450" defTabSz="914400" eaLnBrk="1" hangingPunct="1">
              <a:buFont typeface="Arial" pitchFamily="34" charset="0"/>
              <a:buChar char="•"/>
            </a:pPr>
            <a:endParaRPr lang="en-GB" sz="1600" b="1" dirty="0" smtClean="0">
              <a:latin typeface="Arial "/>
            </a:endParaRPr>
          </a:p>
          <a:p>
            <a:pPr marL="171450" indent="-171450" defTabSz="914400" eaLnBrk="1" hangingPunct="1">
              <a:buFont typeface="Arial" pitchFamily="34" charset="0"/>
              <a:buChar char="•"/>
            </a:pPr>
            <a:r>
              <a:rPr lang="en-GB" sz="1600" b="0" dirty="0" smtClean="0">
                <a:latin typeface="Arial "/>
              </a:rPr>
              <a:t>The</a:t>
            </a:r>
            <a:r>
              <a:rPr lang="en-GB" sz="1600" b="0" baseline="0" dirty="0" smtClean="0">
                <a:latin typeface="Arial "/>
              </a:rPr>
              <a:t> aim of the</a:t>
            </a:r>
            <a:r>
              <a:rPr lang="en-GB" sz="1600" b="0" dirty="0" smtClean="0">
                <a:latin typeface="Arial "/>
              </a:rPr>
              <a:t> campaign is</a:t>
            </a:r>
            <a:r>
              <a:rPr lang="en-GB" sz="1600" b="0" baseline="0" dirty="0" smtClean="0">
                <a:latin typeface="Arial "/>
              </a:rPr>
              <a:t> to </a:t>
            </a:r>
            <a:r>
              <a:rPr lang="en-GB" sz="1600" b="0" dirty="0" smtClean="0">
                <a:latin typeface="Arial "/>
              </a:rPr>
              <a:t>raise public awareness of the risk of broken bones caused by osteoporosis, spreading a vital message and empowering people to take steps to improve their bone health</a:t>
            </a:r>
          </a:p>
          <a:p>
            <a:pPr marL="0" indent="0" defTabSz="914400" eaLnBrk="1" hangingPunct="1">
              <a:buFont typeface="Arial" pitchFamily="34" charset="0"/>
              <a:buNone/>
            </a:pPr>
            <a:endParaRPr lang="en-GB" sz="1600" b="0" dirty="0" smtClean="0">
              <a:latin typeface="Arial "/>
            </a:endParaRPr>
          </a:p>
          <a:p>
            <a:pPr marL="171450" indent="-171450" defTabSz="914400" eaLnBrk="1" hangingPunct="1">
              <a:buFont typeface="Arial" pitchFamily="34" charset="0"/>
              <a:buChar char="•"/>
            </a:pPr>
            <a:r>
              <a:rPr lang="en-GB" sz="1600" b="0" dirty="0" smtClean="0">
                <a:latin typeface="Arial "/>
              </a:rPr>
              <a:t>It’s hoped that this will put an end to the misery of broken bones for many thousands of people who will now Stop at One</a:t>
            </a: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12473185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b="1" dirty="0" smtClean="0"/>
              <a:t>The National Osteoporosis Society</a:t>
            </a:r>
          </a:p>
          <a:p>
            <a:pPr marL="0" indent="0">
              <a:buFont typeface="Arial" pitchFamily="34" charset="0"/>
              <a:buNone/>
            </a:pPr>
            <a:endParaRPr lang="en-GB" b="1" dirty="0" smtClean="0"/>
          </a:p>
          <a:p>
            <a:pPr marL="0" indent="0">
              <a:buFont typeface="Arial" pitchFamily="34" charset="0"/>
              <a:buNone/>
            </a:pPr>
            <a:endParaRPr lang="en-GB" b="1" dirty="0" smtClean="0"/>
          </a:p>
          <a:p>
            <a:pPr marL="171450" indent="-171450">
              <a:buFont typeface="Arial" pitchFamily="34" charset="0"/>
              <a:buChar char="•"/>
            </a:pPr>
            <a:r>
              <a:rPr lang="en-GB" b="0" dirty="0" smtClean="0"/>
              <a:t>Is the only UK-wide charity dedicated to improving the diagnosis, prevention and treatment of osteoporosis and fragility fractures </a:t>
            </a:r>
          </a:p>
          <a:p>
            <a:pPr marL="171450" indent="-171450">
              <a:buFont typeface="Arial" pitchFamily="34" charset="0"/>
              <a:buChar char="•"/>
            </a:pPr>
            <a:endParaRPr lang="en-GB" b="0" dirty="0" smtClean="0"/>
          </a:p>
          <a:p>
            <a:pPr marL="171450" indent="-171450">
              <a:buFont typeface="Arial" pitchFamily="34" charset="0"/>
              <a:buChar char="•"/>
            </a:pPr>
            <a:r>
              <a:rPr lang="en-GB" b="0" dirty="0" smtClean="0"/>
              <a:t>As an independent charity, we don’t receive any funding from the government or the NHS</a:t>
            </a:r>
          </a:p>
          <a:p>
            <a:pPr marL="171450" indent="-171450">
              <a:buFont typeface="Arial" pitchFamily="34" charset="0"/>
              <a:buChar char="•"/>
            </a:pPr>
            <a:endParaRPr lang="en-GB" dirty="0" smtClean="0"/>
          </a:p>
          <a:p>
            <a:pPr marL="171450" indent="-171450">
              <a:buFont typeface="Arial" pitchFamily="34" charset="0"/>
              <a:buChar char="•"/>
            </a:pPr>
            <a:endParaRPr lang="en-GB" dirty="0" smtClean="0"/>
          </a:p>
          <a:p>
            <a:pPr marL="171450" indent="-171450">
              <a:buFont typeface="Arial"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18795152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300" b="1" i="0" u="none" strike="noStrike" kern="1200" cap="none" spc="0" normalizeH="0" baseline="0" noProof="0" dirty="0" smtClean="0">
                <a:ln>
                  <a:noFill/>
                </a:ln>
                <a:solidFill>
                  <a:prstClr val="black"/>
                </a:solidFill>
                <a:effectLst/>
                <a:uLnTx/>
                <a:uFillTx/>
                <a:latin typeface="+mn-lt"/>
                <a:ea typeface="+mn-ea"/>
                <a:cs typeface="+mn-cs"/>
              </a:rPr>
              <a:t>The Helpline: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300" b="1" i="0" u="none" strike="noStrike" kern="1200" cap="none" spc="0" normalizeH="0" baseline="0" noProof="0" dirty="0" smtClean="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300" b="0" i="0" u="none" strike="noStrike" kern="1200" cap="none" spc="0" normalizeH="0" baseline="0" noProof="0" dirty="0" smtClean="0">
                <a:ln>
                  <a:noFill/>
                </a:ln>
                <a:solidFill>
                  <a:prstClr val="black"/>
                </a:solidFill>
                <a:effectLst/>
                <a:uLnTx/>
                <a:uFillTx/>
                <a:latin typeface="+mn-lt"/>
                <a:ea typeface="+mn-ea"/>
                <a:cs typeface="+mn-cs"/>
              </a:rPr>
              <a:t>The service is provided by nurses with specialist knowledge of osteoporosis and bone health. The service is supported by a large body of scientific and medical advisers to ensure our information is based on the most accurate, independent and up to date knowledge so that you can make informed choices.</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300" b="0" i="0" u="none" strike="noStrike" kern="1200" cap="none" spc="0" normalizeH="0" baseline="0" noProof="0" dirty="0" smtClean="0">
                <a:ln>
                  <a:noFill/>
                </a:ln>
                <a:solidFill>
                  <a:prstClr val="black"/>
                </a:solidFill>
                <a:effectLst/>
                <a:uLnTx/>
                <a:uFillTx/>
                <a:latin typeface="+mn-lt"/>
                <a:ea typeface="+mn-ea"/>
                <a:cs typeface="+mn-cs"/>
              </a:rPr>
              <a:t>The Helpline nurses can provide you with a personal reply backed up by information provided in electronic or printed format</a:t>
            </a:r>
          </a:p>
          <a:p>
            <a:pPr marL="45720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300" b="0" i="0" u="none" strike="noStrike" kern="1200" cap="none" spc="0" normalizeH="0" baseline="0" noProof="0" dirty="0" smtClean="0">
                <a:ln>
                  <a:noFill/>
                </a:ln>
                <a:solidFill>
                  <a:prstClr val="black"/>
                </a:solidFill>
                <a:effectLst/>
                <a:uLnTx/>
                <a:uFillTx/>
                <a:latin typeface="+mn-lt"/>
                <a:ea typeface="+mn-ea"/>
                <a:cs typeface="+mn-cs"/>
              </a:rPr>
              <a:t>You can </a:t>
            </a:r>
            <a:r>
              <a:rPr kumimoji="0" lang="en-GB" sz="1300" b="1" i="0" u="none" strike="noStrike" kern="1200" cap="none" spc="0" normalizeH="0" baseline="0" noProof="0" dirty="0" smtClean="0">
                <a:ln>
                  <a:noFill/>
                </a:ln>
                <a:solidFill>
                  <a:prstClr val="black"/>
                </a:solidFill>
                <a:effectLst/>
                <a:uLnTx/>
                <a:uFillTx/>
                <a:latin typeface="+mn-lt"/>
                <a:ea typeface="+mn-ea"/>
                <a:cs typeface="+mn-cs"/>
              </a:rPr>
              <a:t>telephone</a:t>
            </a:r>
            <a:r>
              <a:rPr kumimoji="0" lang="en-GB" sz="13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300" b="1" i="0" u="none" strike="noStrike" kern="1200" cap="none" spc="0" normalizeH="0" baseline="0" noProof="0" dirty="0" smtClean="0">
                <a:ln>
                  <a:noFill/>
                </a:ln>
                <a:solidFill>
                  <a:prstClr val="black"/>
                </a:solidFill>
                <a:effectLst/>
                <a:uLnTx/>
                <a:uFillTx/>
                <a:latin typeface="+mn-lt"/>
                <a:ea typeface="+mn-ea"/>
                <a:cs typeface="+mn-cs"/>
              </a:rPr>
              <a:t>0808 800 0035 </a:t>
            </a:r>
            <a:r>
              <a:rPr kumimoji="0" lang="en-GB" sz="1300" b="0" i="0" u="none" strike="noStrike" kern="1200" cap="none" spc="0" normalizeH="0" baseline="0" noProof="0" dirty="0" smtClean="0">
                <a:ln>
                  <a:noFill/>
                </a:ln>
                <a:solidFill>
                  <a:prstClr val="black"/>
                </a:solidFill>
                <a:effectLst/>
                <a:uLnTx/>
                <a:uFillTx/>
                <a:latin typeface="+mn-lt"/>
                <a:ea typeface="+mn-ea"/>
                <a:cs typeface="+mn-cs"/>
              </a:rPr>
              <a:t>between </a:t>
            </a:r>
            <a:r>
              <a:rPr kumimoji="0" lang="en-GB" sz="1300" b="1" i="0" u="none" strike="noStrike" kern="1200" cap="none" spc="0" normalizeH="0" baseline="0" noProof="0" dirty="0" smtClean="0">
                <a:ln>
                  <a:noFill/>
                </a:ln>
                <a:solidFill>
                  <a:prstClr val="black"/>
                </a:solidFill>
                <a:effectLst/>
                <a:uLnTx/>
                <a:uFillTx/>
                <a:latin typeface="+mn-lt"/>
                <a:ea typeface="+mn-ea"/>
                <a:cs typeface="+mn-cs"/>
              </a:rPr>
              <a:t>9am and 5pm</a:t>
            </a:r>
            <a:r>
              <a:rPr kumimoji="0" lang="en-GB" sz="13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300" b="1" i="0" u="none" strike="noStrike" kern="1200" cap="none" spc="0" normalizeH="0" baseline="0" noProof="0" dirty="0" smtClean="0">
                <a:ln>
                  <a:noFill/>
                </a:ln>
                <a:solidFill>
                  <a:prstClr val="black"/>
                </a:solidFill>
                <a:effectLst/>
                <a:uLnTx/>
                <a:uFillTx/>
                <a:latin typeface="+mn-lt"/>
                <a:ea typeface="+mn-ea"/>
                <a:cs typeface="+mn-cs"/>
              </a:rPr>
              <a:t>on weekdays </a:t>
            </a:r>
            <a:r>
              <a:rPr kumimoji="0" lang="en-GB" sz="1300" b="0" i="0" u="none" strike="noStrike" kern="1200" cap="none" spc="0" normalizeH="0" baseline="0" noProof="0" dirty="0" smtClean="0">
                <a:ln>
                  <a:noFill/>
                </a:ln>
                <a:solidFill>
                  <a:prstClr val="black"/>
                </a:solidFill>
                <a:effectLst/>
                <a:uLnTx/>
                <a:uFillTx/>
                <a:latin typeface="+mn-lt"/>
                <a:ea typeface="+mn-ea"/>
                <a:cs typeface="+mn-cs"/>
              </a:rPr>
              <a:t>(excluding bank holidays). On </a:t>
            </a:r>
            <a:r>
              <a:rPr kumimoji="0" lang="en-GB" sz="1300" b="1" i="0" u="none" strike="noStrike" kern="1200" cap="none" spc="0" normalizeH="0" baseline="0" noProof="0" dirty="0" smtClean="0">
                <a:ln>
                  <a:noFill/>
                </a:ln>
                <a:solidFill>
                  <a:prstClr val="black"/>
                </a:solidFill>
                <a:effectLst/>
                <a:uLnTx/>
                <a:uFillTx/>
                <a:latin typeface="+mn-lt"/>
                <a:ea typeface="+mn-ea"/>
                <a:cs typeface="+mn-cs"/>
              </a:rPr>
              <a:t>Tuesdays</a:t>
            </a:r>
            <a:r>
              <a:rPr kumimoji="0" lang="en-GB" sz="1300" b="0" i="0" u="none" strike="noStrike" kern="1200" cap="none" spc="0" normalizeH="0" baseline="0" noProof="0" dirty="0" smtClean="0">
                <a:ln>
                  <a:noFill/>
                </a:ln>
                <a:solidFill>
                  <a:prstClr val="black"/>
                </a:solidFill>
                <a:effectLst/>
                <a:uLnTx/>
                <a:uFillTx/>
                <a:latin typeface="+mn-lt"/>
                <a:ea typeface="+mn-ea"/>
                <a:cs typeface="+mn-cs"/>
              </a:rPr>
              <a:t>, the telephone helpline is open between </a:t>
            </a:r>
            <a:r>
              <a:rPr kumimoji="0" lang="en-GB" sz="1300" b="1" i="0" u="none" strike="noStrike" kern="1200" cap="none" spc="0" normalizeH="0" baseline="0" noProof="0" dirty="0" smtClean="0">
                <a:ln>
                  <a:noFill/>
                </a:ln>
                <a:solidFill>
                  <a:prstClr val="black"/>
                </a:solidFill>
                <a:effectLst/>
                <a:uLnTx/>
                <a:uFillTx/>
                <a:latin typeface="+mn-lt"/>
                <a:ea typeface="+mn-ea"/>
                <a:cs typeface="+mn-cs"/>
              </a:rPr>
              <a:t>11am to 7pm</a:t>
            </a:r>
            <a:r>
              <a:rPr kumimoji="0" lang="en-GB" sz="1300" b="0" i="0" u="none" strike="noStrike" kern="1200" cap="none" spc="0" normalizeH="0" baseline="0" noProof="0" dirty="0" smtClean="0">
                <a:ln>
                  <a:noFill/>
                </a:ln>
                <a:solidFill>
                  <a:prstClr val="black"/>
                </a:solidFill>
                <a:effectLst/>
                <a:uLnTx/>
                <a:uFillTx/>
                <a:latin typeface="+mn-lt"/>
                <a:ea typeface="+mn-ea"/>
                <a:cs typeface="+mn-cs"/>
              </a:rPr>
              <a:t>.</a:t>
            </a:r>
            <a:endParaRPr kumimoji="0" lang="en-GB" sz="1300" b="1"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300" b="0" i="0" u="none" strike="noStrike" kern="1200" cap="none" spc="0" normalizeH="0" baseline="0" noProof="0" dirty="0" smtClean="0">
                <a:ln>
                  <a:noFill/>
                </a:ln>
                <a:solidFill>
                  <a:prstClr val="black"/>
                </a:solidFill>
                <a:effectLst/>
                <a:uLnTx/>
                <a:uFillTx/>
                <a:latin typeface="+mn-lt"/>
                <a:ea typeface="+mn-ea"/>
                <a:cs typeface="+mn-cs"/>
              </a:rPr>
              <a:t>You can </a:t>
            </a:r>
            <a:r>
              <a:rPr kumimoji="0" lang="en-GB" sz="1300" b="1" i="0" u="none" strike="noStrike" kern="1200" cap="none" spc="0" normalizeH="0" baseline="0" noProof="0" dirty="0" smtClean="0">
                <a:ln>
                  <a:noFill/>
                </a:ln>
                <a:solidFill>
                  <a:prstClr val="black"/>
                </a:solidFill>
                <a:effectLst/>
                <a:uLnTx/>
                <a:uFillTx/>
                <a:latin typeface="+mn-lt"/>
                <a:ea typeface="+mn-ea"/>
                <a:cs typeface="+mn-cs"/>
              </a:rPr>
              <a:t>email</a:t>
            </a:r>
            <a:r>
              <a:rPr kumimoji="0" lang="en-GB" sz="13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300" b="0" i="0" u="none" strike="noStrike" kern="1200" cap="none" spc="0" normalizeH="0" baseline="0" noProof="0" dirty="0" smtClean="0">
                <a:ln>
                  <a:noFill/>
                </a:ln>
                <a:solidFill>
                  <a:prstClr val="black"/>
                </a:solidFill>
                <a:effectLst/>
                <a:uLnTx/>
                <a:uFillTx/>
                <a:latin typeface="+mn-lt"/>
                <a:ea typeface="+mn-ea"/>
                <a:cs typeface="+mn-cs"/>
                <a:hlinkClick r:id="rId3"/>
              </a:rPr>
              <a:t>nurses@nos.org.uk</a:t>
            </a:r>
            <a:r>
              <a:rPr kumimoji="0" lang="en-GB" sz="1300" b="0" i="0" u="none" strike="noStrike" kern="1200" cap="none" spc="0" normalizeH="0" baseline="0" noProof="0" dirty="0" smtClean="0">
                <a:ln>
                  <a:noFill/>
                </a:ln>
                <a:solidFill>
                  <a:prstClr val="black"/>
                </a:solidFill>
                <a:effectLst/>
                <a:uLnTx/>
                <a:uFillTx/>
                <a:latin typeface="+mn-lt"/>
                <a:ea typeface="+mn-ea"/>
                <a:cs typeface="+mn-cs"/>
              </a:rPr>
              <a:t> for a private reply. Please allow up to 5 working days to hear back from us</a:t>
            </a:r>
          </a:p>
          <a:p>
            <a:pPr marL="45720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GB" sz="1300" b="0" i="0" u="none" strike="noStrike" kern="1200" cap="none" spc="0" normalizeH="0" baseline="0" noProof="0" dirty="0" smtClean="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300" b="0" i="0" u="none" strike="noStrike" kern="1200" cap="none" spc="0" normalizeH="0" baseline="0" noProof="0" dirty="0" smtClean="0">
                <a:ln>
                  <a:noFill/>
                </a:ln>
                <a:solidFill>
                  <a:prstClr val="black"/>
                </a:solidFill>
                <a:effectLst/>
                <a:uLnTx/>
                <a:uFillTx/>
                <a:latin typeface="+mn-lt"/>
                <a:ea typeface="+mn-ea"/>
                <a:cs typeface="+mn-cs"/>
              </a:rPr>
              <a:t>You can </a:t>
            </a:r>
            <a:r>
              <a:rPr kumimoji="0" lang="en-GB" sz="1300" b="1" i="0" u="none" strike="noStrike" kern="1200" cap="none" spc="0" normalizeH="0" baseline="0" noProof="0" dirty="0" smtClean="0">
                <a:ln>
                  <a:noFill/>
                </a:ln>
                <a:solidFill>
                  <a:prstClr val="black"/>
                </a:solidFill>
                <a:effectLst/>
                <a:uLnTx/>
                <a:uFillTx/>
                <a:latin typeface="+mn-lt"/>
                <a:ea typeface="+mn-ea"/>
                <a:cs typeface="+mn-cs"/>
              </a:rPr>
              <a:t>write </a:t>
            </a:r>
            <a:r>
              <a:rPr kumimoji="0" lang="en-GB" sz="1300" b="0" i="0" u="none" strike="noStrike" kern="1200" cap="none" spc="0" normalizeH="0" baseline="0" noProof="0" dirty="0" smtClean="0">
                <a:ln>
                  <a:noFill/>
                </a:ln>
                <a:solidFill>
                  <a:prstClr val="black"/>
                </a:solidFill>
                <a:effectLst/>
                <a:uLnTx/>
                <a:uFillTx/>
                <a:latin typeface="+mn-lt"/>
                <a:ea typeface="+mn-ea"/>
                <a:cs typeface="+mn-cs"/>
              </a:rPr>
              <a:t>to the nurses at the </a:t>
            </a:r>
            <a:r>
              <a:rPr kumimoji="0" lang="en-GB" sz="1300" b="1" i="0" u="none" strike="noStrike" kern="1200" cap="none" spc="0" normalizeH="0" baseline="0" noProof="0" dirty="0" smtClean="0">
                <a:ln>
                  <a:noFill/>
                </a:ln>
                <a:solidFill>
                  <a:prstClr val="black"/>
                </a:solidFill>
                <a:effectLst/>
                <a:uLnTx/>
                <a:uFillTx/>
                <a:latin typeface="+mn-lt"/>
                <a:ea typeface="+mn-ea"/>
                <a:cs typeface="+mn-cs"/>
              </a:rPr>
              <a:t>National Osteoporosis Society, Camerton, Bath, BA2 0PJ. </a:t>
            </a:r>
            <a:r>
              <a:rPr kumimoji="0" lang="en-GB" sz="1300" b="0" i="0" u="none" strike="noStrike" kern="1200" cap="none" spc="0" normalizeH="0" baseline="0" noProof="0" dirty="0" smtClean="0">
                <a:ln>
                  <a:noFill/>
                </a:ln>
                <a:solidFill>
                  <a:prstClr val="black"/>
                </a:solidFill>
                <a:effectLst/>
                <a:uLnTx/>
                <a:uFillTx/>
                <a:latin typeface="+mn-lt"/>
                <a:ea typeface="+mn-ea"/>
                <a:cs typeface="+mn-cs"/>
              </a:rPr>
              <a:t>A reply will be made within 5 working days</a:t>
            </a:r>
            <a:r>
              <a:rPr kumimoji="0" lang="en-GB" sz="1600" b="0" i="0" u="none" strike="noStrike" kern="1200" cap="none" spc="0" normalizeH="0" baseline="0" noProof="0" dirty="0" smtClean="0">
                <a:ln>
                  <a:noFill/>
                </a:ln>
                <a:solidFill>
                  <a:prstClr val="black"/>
                </a:solidFill>
                <a:effectLst/>
                <a:uLnTx/>
                <a:uFillTx/>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GB" sz="1600" b="0" i="0" u="none" strike="noStrike" kern="1200" cap="none" spc="0" normalizeH="0" baseline="0" noProof="0" dirty="0" smtClean="0">
                <a:ln>
                  <a:noFill/>
                </a:ln>
                <a:solidFill>
                  <a:prstClr val="black"/>
                </a:solidFill>
                <a:effectLst/>
                <a:uLnTx/>
                <a:uFillTx/>
                <a:latin typeface="+mn-lt"/>
                <a:ea typeface="+mn-ea"/>
                <a:cs typeface="+mn-cs"/>
              </a:rPr>
              <a:t>You can </a:t>
            </a:r>
            <a:r>
              <a:rPr kumimoji="0" lang="en-GB" sz="1600" b="1" i="0" u="none" strike="noStrike" kern="1200" cap="none" spc="0" normalizeH="0" baseline="0" noProof="0" dirty="0" smtClean="0">
                <a:ln>
                  <a:noFill/>
                </a:ln>
                <a:solidFill>
                  <a:prstClr val="black"/>
                </a:solidFill>
                <a:effectLst/>
                <a:uLnTx/>
                <a:uFillTx/>
                <a:latin typeface="+mn-lt"/>
                <a:ea typeface="+mn-ea"/>
                <a:cs typeface="+mn-cs"/>
              </a:rPr>
              <a:t>ask a question </a:t>
            </a:r>
            <a:r>
              <a:rPr kumimoji="0" lang="en-GB" sz="1600" b="0" i="0" u="none" strike="noStrike" kern="1200" cap="none" spc="0" normalizeH="0" baseline="0" noProof="0" dirty="0" smtClean="0">
                <a:ln>
                  <a:noFill/>
                </a:ln>
                <a:solidFill>
                  <a:prstClr val="black"/>
                </a:solidFill>
                <a:effectLst/>
                <a:uLnTx/>
                <a:uFillTx/>
                <a:latin typeface="+mn-lt"/>
                <a:ea typeface="+mn-ea"/>
                <a:cs typeface="+mn-cs"/>
              </a:rPr>
              <a:t>on our </a:t>
            </a:r>
            <a:r>
              <a:rPr kumimoji="0" lang="en-GB" sz="1600" b="1" i="0" u="none" strike="noStrike" kern="1200" cap="none" spc="0" normalizeH="0" baseline="0" noProof="0" dirty="0" smtClean="0">
                <a:ln>
                  <a:noFill/>
                </a:ln>
                <a:solidFill>
                  <a:prstClr val="black"/>
                </a:solidFill>
                <a:effectLst/>
                <a:uLnTx/>
                <a:uFillTx/>
                <a:latin typeface="+mn-lt"/>
                <a:ea typeface="+mn-ea"/>
                <a:cs typeface="+mn-cs"/>
              </a:rPr>
              <a:t>‘Ask the Nurses’ discussion forum on the website </a:t>
            </a:r>
            <a:r>
              <a:rPr kumimoji="0" lang="en-GB" sz="1600" b="0" i="1" u="none" strike="noStrike" kern="1200" cap="none" spc="0" normalizeH="0" baseline="0" noProof="0" dirty="0" smtClean="0">
                <a:ln>
                  <a:noFill/>
                </a:ln>
                <a:solidFill>
                  <a:prstClr val="black"/>
                </a:solidFill>
                <a:effectLst/>
                <a:uLnTx/>
                <a:uFillTx/>
                <a:latin typeface="+mn-lt"/>
                <a:ea typeface="+mn-ea"/>
                <a:cs typeface="+mn-cs"/>
              </a:rPr>
              <a:t>www.nos.org.uk </a:t>
            </a:r>
            <a:r>
              <a:rPr kumimoji="0" lang="en-GB" sz="1600" b="0" i="0" u="none" strike="noStrike" kern="1200" cap="none" spc="0" normalizeH="0" baseline="0" noProof="0" dirty="0" smtClean="0">
                <a:ln>
                  <a:noFill/>
                </a:ln>
                <a:solidFill>
                  <a:prstClr val="black"/>
                </a:solidFill>
                <a:effectLst/>
                <a:uLnTx/>
                <a:uFillTx/>
                <a:latin typeface="+mn-lt"/>
                <a:ea typeface="+mn-ea"/>
                <a:cs typeface="+mn-cs"/>
              </a:rPr>
              <a:t>if you are happy for a public response to be provided. Please allow up to 72 hours for a reply</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9E66AD8-B23E-AB49-B232-C194354E39EA}"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94512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b="1" dirty="0" smtClean="0">
                <a:latin typeface="Arial" pitchFamily="34" charset="0"/>
              </a:rPr>
              <a:t>The Living Skeleton</a:t>
            </a:r>
          </a:p>
          <a:p>
            <a:pPr eaLnBrk="1" hangingPunct="1"/>
            <a:endParaRPr lang="en-GB" b="1" dirty="0" smtClean="0">
              <a:latin typeface="Arial" pitchFamily="34" charset="0"/>
            </a:endParaRPr>
          </a:p>
          <a:p>
            <a:pPr eaLnBrk="1" hangingPunct="1"/>
            <a:endParaRPr lang="en-GB" dirty="0" smtClean="0">
              <a:latin typeface="Arial" pitchFamily="34" charset="0"/>
            </a:endParaRPr>
          </a:p>
          <a:p>
            <a:pPr marL="171450" indent="-171450" eaLnBrk="1" hangingPunct="1">
              <a:buFont typeface="Arial" pitchFamily="34" charset="0"/>
              <a:buChar char="•"/>
            </a:pPr>
            <a:r>
              <a:rPr lang="en-GB" dirty="0" smtClean="0">
                <a:latin typeface="Arial" pitchFamily="34" charset="0"/>
              </a:rPr>
              <a:t>Bone is a living tissue that is constantly changing or </a:t>
            </a:r>
            <a:r>
              <a:rPr lang="en-GB" dirty="0" smtClean="0"/>
              <a:t>‘</a:t>
            </a:r>
            <a:r>
              <a:rPr lang="en-GB" dirty="0" smtClean="0">
                <a:latin typeface="Arial" pitchFamily="34" charset="0"/>
              </a:rPr>
              <a:t>remodelling</a:t>
            </a:r>
            <a:r>
              <a:rPr lang="en-GB" dirty="0" smtClean="0"/>
              <a:t>’</a:t>
            </a:r>
            <a:r>
              <a:rPr lang="en-GB" dirty="0" smtClean="0">
                <a:latin typeface="Arial" pitchFamily="34" charset="0"/>
              </a:rPr>
              <a:t> throughout life</a:t>
            </a:r>
          </a:p>
          <a:p>
            <a:pPr marL="0" indent="0" eaLnBrk="1" hangingPunct="1">
              <a:buFont typeface="Arial" pitchFamily="34" charset="0"/>
              <a:buNone/>
            </a:pPr>
            <a:endParaRPr lang="en-GB" dirty="0" smtClean="0">
              <a:latin typeface="Arial" pitchFamily="34" charset="0"/>
            </a:endParaRPr>
          </a:p>
          <a:p>
            <a:pPr marL="171450" indent="-171450" eaLnBrk="1" hangingPunct="1">
              <a:buFont typeface="Arial" pitchFamily="34" charset="0"/>
              <a:buChar char="•"/>
            </a:pPr>
            <a:r>
              <a:rPr lang="en-GB" dirty="0" smtClean="0">
                <a:latin typeface="Arial" pitchFamily="34" charset="0"/>
              </a:rPr>
              <a:t>Old worn out bone is broken down by specialist cells called </a:t>
            </a:r>
            <a:r>
              <a:rPr lang="en-GB" b="1" dirty="0" smtClean="0"/>
              <a:t>‘</a:t>
            </a:r>
            <a:r>
              <a:rPr lang="en-GB" b="1" dirty="0" smtClean="0">
                <a:latin typeface="Arial" pitchFamily="34" charset="0"/>
              </a:rPr>
              <a:t>osteoclasts</a:t>
            </a:r>
            <a:r>
              <a:rPr lang="en-GB" b="1" dirty="0" smtClean="0"/>
              <a:t>’</a:t>
            </a:r>
            <a:r>
              <a:rPr lang="en-GB" dirty="0" smtClean="0">
                <a:latin typeface="Arial" pitchFamily="34" charset="0"/>
              </a:rPr>
              <a:t> and replaced by bone building cells called </a:t>
            </a:r>
            <a:r>
              <a:rPr lang="en-GB" b="1" dirty="0" smtClean="0"/>
              <a:t>‘</a:t>
            </a:r>
            <a:r>
              <a:rPr lang="en-GB" b="1" dirty="0" smtClean="0">
                <a:latin typeface="Arial" pitchFamily="34" charset="0"/>
              </a:rPr>
              <a:t>osteoblasts</a:t>
            </a:r>
            <a:r>
              <a:rPr lang="en-GB" b="1" dirty="0" smtClean="0"/>
              <a:t>’</a:t>
            </a:r>
            <a:r>
              <a:rPr lang="en-GB" dirty="0" smtClean="0">
                <a:latin typeface="Arial" pitchFamily="34" charset="0"/>
              </a:rPr>
              <a:t> in a process of renewal called </a:t>
            </a:r>
            <a:r>
              <a:rPr lang="en-GB" b="1" dirty="0" smtClean="0"/>
              <a:t>‘</a:t>
            </a:r>
            <a:r>
              <a:rPr lang="en-GB" b="1" dirty="0" smtClean="0">
                <a:latin typeface="Arial" pitchFamily="34" charset="0"/>
              </a:rPr>
              <a:t>bone turnover</a:t>
            </a:r>
            <a:r>
              <a:rPr lang="en-GB" dirty="0" smtClean="0"/>
              <a:t>’</a:t>
            </a:r>
          </a:p>
          <a:p>
            <a:pPr marL="0" indent="0" eaLnBrk="1" hangingPunct="1">
              <a:buFont typeface="Arial" pitchFamily="34" charset="0"/>
              <a:buNone/>
            </a:pPr>
            <a:endParaRPr lang="en-GB" dirty="0" smtClean="0">
              <a:latin typeface="Arial" pitchFamily="34" charset="0"/>
            </a:endParaRPr>
          </a:p>
          <a:p>
            <a:pPr marL="171450" indent="-171450" eaLnBrk="1" hangingPunct="1">
              <a:buFont typeface="Arial" pitchFamily="34" charset="0"/>
              <a:buChar char="•"/>
            </a:pPr>
            <a:r>
              <a:rPr lang="en-GB" dirty="0" smtClean="0">
                <a:latin typeface="Arial" pitchFamily="34" charset="0"/>
              </a:rPr>
              <a:t>During childhood it takes the skeleton just two years to completely renew itself.  In adults this process takes seven to ten years</a:t>
            </a:r>
          </a:p>
          <a:p>
            <a:pPr marL="0" indent="0" eaLnBrk="1" hangingPunct="1">
              <a:buFont typeface="Arial" pitchFamily="34" charset="0"/>
              <a:buNone/>
            </a:pPr>
            <a:endParaRPr lang="en-GB" dirty="0" smtClean="0">
              <a:latin typeface="Arial" pitchFamily="34" charset="0"/>
            </a:endParaRPr>
          </a:p>
          <a:p>
            <a:pPr eaLnBrk="1" hangingPunct="1"/>
            <a:endParaRPr lang="en-GB" dirty="0" smtClean="0">
              <a:latin typeface="Arial" pitchFamily="34" charset="0"/>
            </a:endParaRPr>
          </a:p>
          <a:p>
            <a:pPr marL="171450" indent="-171450" eaLnBrk="1" hangingPunct="1">
              <a:buFont typeface="Wingdings" pitchFamily="2" charset="2"/>
              <a:buChar char="Ø"/>
            </a:pPr>
            <a:r>
              <a:rPr lang="en-GB" dirty="0" smtClean="0">
                <a:latin typeface="Arial" pitchFamily="34" charset="0"/>
              </a:rPr>
              <a:t>Slide top left shows</a:t>
            </a:r>
            <a:r>
              <a:rPr lang="en-GB" b="1" dirty="0" smtClean="0">
                <a:latin typeface="Arial" pitchFamily="34" charset="0"/>
              </a:rPr>
              <a:t> osteoclasts </a:t>
            </a:r>
            <a:r>
              <a:rPr lang="en-GB" dirty="0" smtClean="0">
                <a:latin typeface="Arial" pitchFamily="34" charset="0"/>
              </a:rPr>
              <a:t>wearing away the surface of bone and creating a cavity</a:t>
            </a:r>
          </a:p>
          <a:p>
            <a:pPr marL="0" indent="0" eaLnBrk="1" hangingPunct="1">
              <a:buFont typeface="Wingdings" pitchFamily="2" charset="2"/>
              <a:buNone/>
            </a:pPr>
            <a:endParaRPr lang="en-GB" dirty="0" smtClean="0">
              <a:latin typeface="Arial" pitchFamily="34" charset="0"/>
            </a:endParaRPr>
          </a:p>
          <a:p>
            <a:pPr marL="171450" indent="-171450" eaLnBrk="1" hangingPunct="1">
              <a:buFont typeface="Wingdings" pitchFamily="2" charset="2"/>
              <a:buChar char="Ø"/>
            </a:pPr>
            <a:r>
              <a:rPr lang="en-GB" dirty="0" smtClean="0">
                <a:latin typeface="Arial" pitchFamily="34" charset="0"/>
              </a:rPr>
              <a:t>Slide top right shows </a:t>
            </a:r>
            <a:r>
              <a:rPr lang="en-GB" b="1" dirty="0" smtClean="0">
                <a:latin typeface="Arial" pitchFamily="34" charset="0"/>
              </a:rPr>
              <a:t>osteoblasts </a:t>
            </a:r>
            <a:r>
              <a:rPr lang="en-GB" dirty="0" smtClean="0">
                <a:latin typeface="Arial" pitchFamily="34" charset="0"/>
              </a:rPr>
              <a:t>creating new bone</a:t>
            </a:r>
          </a:p>
          <a:p>
            <a:pPr marL="0" indent="0" eaLnBrk="1" hangingPunct="1">
              <a:buFont typeface="Wingdings" pitchFamily="2" charset="2"/>
              <a:buNone/>
            </a:pPr>
            <a:endParaRPr lang="en-GB" dirty="0" smtClean="0">
              <a:latin typeface="Arial" pitchFamily="34" charset="0"/>
            </a:endParaRPr>
          </a:p>
          <a:p>
            <a:pPr marL="171450" indent="-171450" eaLnBrk="1" hangingPunct="1">
              <a:buFont typeface="Wingdings" pitchFamily="2" charset="2"/>
              <a:buChar char="Ø"/>
            </a:pPr>
            <a:r>
              <a:rPr lang="en-GB" dirty="0" smtClean="0">
                <a:latin typeface="Arial" pitchFamily="34" charset="0"/>
              </a:rPr>
              <a:t>Slide bottom right shows </a:t>
            </a:r>
            <a:r>
              <a:rPr lang="en-GB" b="1" dirty="0" smtClean="0">
                <a:latin typeface="Arial" pitchFamily="34" charset="0"/>
              </a:rPr>
              <a:t>new bone </a:t>
            </a:r>
            <a:r>
              <a:rPr lang="en-GB" dirty="0" smtClean="0">
                <a:latin typeface="Arial" pitchFamily="34" charset="0"/>
              </a:rPr>
              <a:t>filling up the cavity</a:t>
            </a:r>
          </a:p>
          <a:p>
            <a:pPr marL="0" indent="0" eaLnBrk="1" hangingPunct="1">
              <a:buFont typeface="Wingdings" pitchFamily="2" charset="2"/>
              <a:buNone/>
            </a:pPr>
            <a:endParaRPr lang="en-GB" dirty="0" smtClean="0">
              <a:latin typeface="Arial" pitchFamily="34" charset="0"/>
            </a:endParaRPr>
          </a:p>
          <a:p>
            <a:pPr marL="171450" indent="-171450" eaLnBrk="1" hangingPunct="1">
              <a:buFont typeface="Wingdings" pitchFamily="2" charset="2"/>
              <a:buChar char="Ø"/>
            </a:pPr>
            <a:r>
              <a:rPr lang="en-GB" dirty="0" smtClean="0">
                <a:latin typeface="Arial" pitchFamily="34" charset="0"/>
              </a:rPr>
              <a:t>Slide bottom left shows </a:t>
            </a:r>
            <a:r>
              <a:rPr lang="en-GB" b="1" dirty="0" smtClean="0">
                <a:latin typeface="Arial" pitchFamily="34" charset="0"/>
              </a:rPr>
              <a:t>bone resting </a:t>
            </a:r>
            <a:r>
              <a:rPr lang="en-GB" dirty="0" smtClean="0">
                <a:latin typeface="Arial" pitchFamily="34" charset="0"/>
              </a:rPr>
              <a:t>before the process starts again</a:t>
            </a:r>
          </a:p>
          <a:p>
            <a:pPr marL="171450" indent="-171450" eaLnBrk="1" hangingPunct="1">
              <a:buFont typeface="Wingdings" pitchFamily="2" charset="2"/>
              <a:buChar char="Ø"/>
            </a:pPr>
            <a:endParaRPr lang="en-GB" dirty="0" smtClean="0"/>
          </a:p>
          <a:p>
            <a:pPr eaLnBrk="1" hangingPunct="1"/>
            <a:endParaRPr lang="en-GB" dirty="0" smtClean="0"/>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6</a:t>
            </a:fld>
            <a:endParaRPr lang="en-GB"/>
          </a:p>
        </p:txBody>
      </p:sp>
    </p:spTree>
    <p:extLst>
      <p:ext uri="{BB962C8B-B14F-4D97-AF65-F5344CB8AC3E}">
        <p14:creationId xmlns:p14="http://schemas.microsoft.com/office/powerpoint/2010/main" val="401225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382713" y="296863"/>
            <a:ext cx="4325937" cy="3244850"/>
          </a:xfrm>
          <a:ln/>
        </p:spPr>
      </p:sp>
      <p:sp>
        <p:nvSpPr>
          <p:cNvPr id="72707" name="Rectangle 3"/>
          <p:cNvSpPr>
            <a:spLocks noGrp="1" noChangeArrowheads="1"/>
          </p:cNvSpPr>
          <p:nvPr>
            <p:ph type="body" idx="1"/>
          </p:nvPr>
        </p:nvSpPr>
        <p:spPr>
          <a:xfrm>
            <a:off x="670672" y="3690893"/>
            <a:ext cx="5669633" cy="6025194"/>
          </a:xfrm>
          <a:noFill/>
        </p:spPr>
        <p:txBody>
          <a:bodyPr lIns="0" tIns="0" rIns="0" bIns="0"/>
          <a:lstStyle/>
          <a:p>
            <a:pPr defTabSz="914400" eaLnBrk="1" hangingPunct="1"/>
            <a:r>
              <a:rPr lang="en-GB" b="1" dirty="0" smtClean="0">
                <a:latin typeface="Arial" pitchFamily="34" charset="0"/>
              </a:rPr>
              <a:t>Changes in bone mass</a:t>
            </a:r>
          </a:p>
          <a:p>
            <a:pPr defTabSz="914400" eaLnBrk="1" hangingPunct="1"/>
            <a:endParaRPr lang="en-GB" b="1" dirty="0" smtClean="0">
              <a:latin typeface="Arial" pitchFamily="34" charset="0"/>
            </a:endParaRPr>
          </a:p>
          <a:p>
            <a:pPr defTabSz="914400" eaLnBrk="1" hangingPunct="1"/>
            <a:endParaRPr lang="en-GB" b="1" dirty="0" smtClean="0">
              <a:latin typeface="Arial" pitchFamily="34" charset="0"/>
            </a:endParaRPr>
          </a:p>
          <a:p>
            <a:pPr defTabSz="914400" eaLnBrk="1" hangingPunct="1"/>
            <a:r>
              <a:rPr lang="en-GB" dirty="0" smtClean="0">
                <a:latin typeface="Arial" pitchFamily="34" charset="0"/>
              </a:rPr>
              <a:t>This slide shows how </a:t>
            </a:r>
            <a:r>
              <a:rPr lang="en-GB" b="1" dirty="0" smtClean="0">
                <a:latin typeface="Arial" pitchFamily="34" charset="0"/>
              </a:rPr>
              <a:t>bone mass changes</a:t>
            </a:r>
            <a:r>
              <a:rPr lang="en-GB" dirty="0" smtClean="0">
                <a:latin typeface="Arial" pitchFamily="34" charset="0"/>
              </a:rPr>
              <a:t> throughout life:</a:t>
            </a:r>
          </a:p>
          <a:p>
            <a:pPr defTabSz="914400" eaLnBrk="1" hangingPunct="1"/>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Bone mass </a:t>
            </a:r>
            <a:r>
              <a:rPr lang="en-GB" dirty="0" smtClean="0"/>
              <a:t>–</a:t>
            </a:r>
            <a:r>
              <a:rPr lang="en-GB" dirty="0" smtClean="0">
                <a:latin typeface="Arial" pitchFamily="34" charset="0"/>
              </a:rPr>
              <a:t> the total amount of bone tissue that we have - increases up until early adult life</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Such bone, known as </a:t>
            </a:r>
            <a:r>
              <a:rPr lang="en-GB" dirty="0" smtClean="0"/>
              <a:t>‘</a:t>
            </a:r>
            <a:r>
              <a:rPr lang="en-GB" dirty="0" smtClean="0">
                <a:latin typeface="Arial" pitchFamily="34" charset="0"/>
              </a:rPr>
              <a:t>peak bone mass</a:t>
            </a:r>
            <a:r>
              <a:rPr lang="en-GB" dirty="0" smtClean="0"/>
              <a:t>’</a:t>
            </a:r>
            <a:r>
              <a:rPr lang="en-GB" dirty="0" smtClean="0">
                <a:latin typeface="Arial" pitchFamily="34" charset="0"/>
              </a:rPr>
              <a:t> stays relatively stable until our mid thirties when the proportion of bone loss begins to exceed the new bone produced</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This imbalance becomes significant in women at  the menopause when bone loss occurs at a rate of up to 5% a year</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It occurs also, albeit at a slower rate, in both men and women with increasing age</a:t>
            </a: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endParaRPr lang="en-GB" dirty="0" smtClean="0">
              <a:latin typeface="Arial" pitchFamily="34" charset="0"/>
            </a:endParaRPr>
          </a:p>
          <a:p>
            <a:pPr marL="171450" indent="-171450" defTabSz="914400" eaLnBrk="1" hangingPunct="1">
              <a:buFont typeface="Arial" pitchFamily="34" charset="0"/>
              <a:buChar char="•"/>
            </a:pPr>
            <a:endParaRPr lang="en-GB" dirty="0" smtClean="0">
              <a:latin typeface="Arial" pitchFamily="34" charset="0"/>
            </a:endParaRPr>
          </a:p>
          <a:p>
            <a:pPr defTabSz="914400" eaLnBrk="1" hangingPunct="1"/>
            <a:r>
              <a:rPr lang="en-GB" b="1" dirty="0" smtClean="0">
                <a:latin typeface="Arial" pitchFamily="34" charset="0"/>
              </a:rPr>
              <a:t>This graph shows the normal pattern of bone loss with age and the different factors that play a part</a:t>
            </a:r>
            <a:r>
              <a:rPr lang="en-GB" dirty="0" smtClean="0">
                <a:latin typeface="Arial" pitchFamily="34" charset="0"/>
              </a:rPr>
              <a:t>. </a:t>
            </a:r>
          </a:p>
          <a:p>
            <a:pPr defTabSz="914400" eaLnBrk="1" hangingPunct="1"/>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Lifestyle factors such as nutrition and exercise as well as our genetic make up will affect the amount of bone laid down in our early years and the pattern of bone loss in later life</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Studies are beginning to identify the importance of adequate nutrition and vitamin D even in the womb </a:t>
            </a:r>
          </a:p>
        </p:txBody>
      </p:sp>
    </p:spTree>
    <p:extLst>
      <p:ext uri="{BB962C8B-B14F-4D97-AF65-F5344CB8AC3E}">
        <p14:creationId xmlns:p14="http://schemas.microsoft.com/office/powerpoint/2010/main" val="259412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Arial" pitchFamily="34" charset="0"/>
                <a:ea typeface="+mn-ea"/>
                <a:cs typeface="+mn-cs"/>
              </a:rPr>
              <a:t>Consequences of osteoporosis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prstClr val="black"/>
              </a:solidFill>
              <a:effectLst/>
              <a:uLnTx/>
              <a:uFillTx/>
              <a:latin typeface="Arial"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Arial" pitchFamily="34" charset="0"/>
                <a:ea typeface="+mn-ea"/>
                <a:cs typeface="+mn-cs"/>
              </a:rPr>
              <a:t>As mentioned earlier, fragility fractures</a:t>
            </a: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mn-cs"/>
              </a:rPr>
              <a:t> are the only significant </a:t>
            </a:r>
            <a:r>
              <a:rPr kumimoji="0" lang="en-GB" sz="1200" b="1" i="0" u="none" strike="noStrike" kern="1200" cap="none" spc="0" normalizeH="0" baseline="0" noProof="0" dirty="0" smtClean="0">
                <a:ln>
                  <a:noFill/>
                </a:ln>
                <a:solidFill>
                  <a:prstClr val="black"/>
                </a:solidFill>
                <a:effectLst/>
                <a:uLnTx/>
                <a:uFillTx/>
                <a:latin typeface="Arial" pitchFamily="34" charset="0"/>
                <a:ea typeface="+mn-ea"/>
                <a:cs typeface="+mn-cs"/>
              </a:rPr>
              <a:t>consequence of osteoporosis</a:t>
            </a:r>
            <a:endPar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mn-cs"/>
              </a:rPr>
              <a:t>It is these fractures or broken bones that that can be </a:t>
            </a:r>
            <a:r>
              <a:rPr kumimoji="0" lang="en-GB" sz="1200" b="1" i="0" u="none" strike="noStrike" kern="1200" cap="none" spc="0" normalizeH="0" baseline="0" noProof="0" dirty="0" smtClean="0">
                <a:ln>
                  <a:noFill/>
                </a:ln>
                <a:solidFill>
                  <a:prstClr val="black"/>
                </a:solidFill>
                <a:effectLst/>
                <a:uLnTx/>
                <a:uFillTx/>
                <a:latin typeface="Arial" pitchFamily="34" charset="0"/>
                <a:ea typeface="+mn-ea"/>
                <a:cs typeface="+mn-cs"/>
              </a:rPr>
              <a:t>painful and disabling</a:t>
            </a:r>
            <a:endPar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mn-cs"/>
              </a:rPr>
              <a:t>In the UK it is estimated that the lifetime risk of sustaining a fracture from the age of 50 is 1 in 2 women and 1 in 5 men- many of these as a result of poor bone health</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mn-cs"/>
              </a:rPr>
              <a:t>Fragility fractures are generally more common in old age and most hip fractures occur after the age of 75 years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smtClean="0">
                <a:ln>
                  <a:noFill/>
                </a:ln>
                <a:solidFill>
                  <a:prstClr val="black"/>
                </a:solidFill>
                <a:effectLst/>
                <a:uLnTx/>
                <a:uFillTx/>
                <a:latin typeface="Arial" pitchFamily="34" charset="0"/>
                <a:ea typeface="+mn-ea"/>
                <a:cs typeface="+mn-cs"/>
              </a:rPr>
              <a:t>van </a:t>
            </a:r>
            <a:r>
              <a:rPr kumimoji="0" lang="en-GB" sz="1200" b="0" i="1" u="none" strike="noStrike" kern="1200" cap="none" spc="0" normalizeH="0" baseline="0" noProof="0" dirty="0" err="1" smtClean="0">
                <a:ln>
                  <a:noFill/>
                </a:ln>
                <a:solidFill>
                  <a:prstClr val="black"/>
                </a:solidFill>
                <a:effectLst/>
                <a:uLnTx/>
                <a:uFillTx/>
                <a:latin typeface="Arial" pitchFamily="34" charset="0"/>
                <a:ea typeface="+mn-ea"/>
                <a:cs typeface="+mn-cs"/>
              </a:rPr>
              <a:t>Staa</a:t>
            </a:r>
            <a:r>
              <a:rPr kumimoji="0" lang="en-GB" sz="1200" b="0" i="1" u="none" strike="noStrike" kern="1200" cap="none" spc="0" normalizeH="0" baseline="0" noProof="0" dirty="0" smtClean="0">
                <a:ln>
                  <a:noFill/>
                </a:ln>
                <a:solidFill>
                  <a:prstClr val="black"/>
                </a:solidFill>
                <a:effectLst/>
                <a:uLnTx/>
                <a:uFillTx/>
                <a:latin typeface="Arial" pitchFamily="34" charset="0"/>
                <a:ea typeface="+mn-ea"/>
                <a:cs typeface="+mn-cs"/>
              </a:rPr>
              <a:t> TP, Dennison EM, </a:t>
            </a:r>
            <a:r>
              <a:rPr kumimoji="0" lang="en-GB" sz="1200" b="0" i="1" u="none" strike="noStrike" kern="1200" cap="none" spc="0" normalizeH="0" baseline="0" noProof="0" dirty="0" err="1" smtClean="0">
                <a:ln>
                  <a:noFill/>
                </a:ln>
                <a:solidFill>
                  <a:prstClr val="black"/>
                </a:solidFill>
                <a:effectLst/>
                <a:uLnTx/>
                <a:uFillTx/>
                <a:latin typeface="Arial" pitchFamily="34" charset="0"/>
                <a:ea typeface="+mn-ea"/>
                <a:cs typeface="+mn-cs"/>
              </a:rPr>
              <a:t>Leufkens</a:t>
            </a:r>
            <a:r>
              <a:rPr kumimoji="0" lang="en-GB" sz="1200" b="0" i="1" u="none" strike="noStrike" kern="1200" cap="none" spc="0" normalizeH="0" baseline="0" noProof="0" dirty="0" smtClean="0">
                <a:ln>
                  <a:noFill/>
                </a:ln>
                <a:solidFill>
                  <a:prstClr val="black"/>
                </a:solidFill>
                <a:effectLst/>
                <a:uLnTx/>
                <a:uFillTx/>
                <a:latin typeface="Arial" pitchFamily="34" charset="0"/>
                <a:ea typeface="+mn-ea"/>
                <a:cs typeface="+mn-cs"/>
              </a:rPr>
              <a:t> HG and Cooper C., (2001) Epidemiology of fractures in England and Wales. Bone 29: 517-522.</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9E66AD8-B23E-AB49-B232-C194354E39EA}" type="slidenum">
              <a:rPr lang="en-US" smtClean="0"/>
              <a:pPr/>
              <a:t>8</a:t>
            </a:fld>
            <a:endParaRPr lang="en-US"/>
          </a:p>
        </p:txBody>
      </p:sp>
    </p:spTree>
    <p:extLst>
      <p:ext uri="{BB962C8B-B14F-4D97-AF65-F5344CB8AC3E}">
        <p14:creationId xmlns:p14="http://schemas.microsoft.com/office/powerpoint/2010/main" val="24272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b="1" dirty="0" smtClean="0">
                <a:latin typeface="Arial" pitchFamily="34" charset="0"/>
              </a:rPr>
              <a:t>Osteoporosis in men</a:t>
            </a:r>
          </a:p>
          <a:p>
            <a:pPr defTabSz="914400" eaLnBrk="1" hangingPunct="1"/>
            <a:endParaRPr lang="en-GB" b="1" dirty="0" smtClean="0">
              <a:latin typeface="Arial" pitchFamily="34" charset="0"/>
            </a:endParaRPr>
          </a:p>
          <a:p>
            <a:pPr defTabSz="914400" eaLnBrk="1" hangingPunct="1"/>
            <a:endParaRPr lang="en-GB" b="1"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Although osteoporosis is associated with women it commonly </a:t>
            </a:r>
            <a:r>
              <a:rPr lang="en-GB" b="1" dirty="0" smtClean="0">
                <a:latin typeface="Arial" pitchFamily="34" charset="0"/>
              </a:rPr>
              <a:t>affects men too</a:t>
            </a:r>
            <a:r>
              <a:rPr lang="en-GB" dirty="0" smtClean="0">
                <a:latin typeface="Arial" pitchFamily="34" charset="0"/>
              </a:rPr>
              <a:t> as they age</a:t>
            </a:r>
          </a:p>
          <a:p>
            <a:pPr marL="0" indent="0" defTabSz="914400" eaLnBrk="1" hangingPunct="1">
              <a:buFont typeface="Arial" pitchFamily="34" charset="0"/>
              <a:buNone/>
            </a:pPr>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Sometimes </a:t>
            </a:r>
            <a:r>
              <a:rPr lang="en-GB" b="1" dirty="0" smtClean="0">
                <a:latin typeface="Arial" pitchFamily="34" charset="0"/>
              </a:rPr>
              <a:t>younger men</a:t>
            </a:r>
            <a:r>
              <a:rPr lang="en-GB" dirty="0" smtClean="0">
                <a:latin typeface="Arial" pitchFamily="34" charset="0"/>
              </a:rPr>
              <a:t> are affected, usually because of the effects of another medical condition or a medication although sometimes no reason is identified. </a:t>
            </a:r>
          </a:p>
          <a:p>
            <a:pPr defTabSz="914400" eaLnBrk="1" hangingPunct="1"/>
            <a:endParaRPr lang="en-GB" dirty="0" smtClean="0">
              <a:latin typeface="Arial" pitchFamily="34" charset="0"/>
            </a:endParaRPr>
          </a:p>
          <a:p>
            <a:pPr marL="171450" indent="-171450" defTabSz="914400" eaLnBrk="1" hangingPunct="1">
              <a:buFont typeface="Arial" pitchFamily="34" charset="0"/>
              <a:buChar char="•"/>
            </a:pPr>
            <a:r>
              <a:rPr lang="en-GB" dirty="0" smtClean="0">
                <a:latin typeface="Arial" pitchFamily="34" charset="0"/>
              </a:rPr>
              <a:t>Bob Reece, shown here on the right, was in his 40s when he began to experience spinal compression fractures and rib fractures </a:t>
            </a:r>
            <a:r>
              <a:rPr lang="en-GB" dirty="0" smtClean="0"/>
              <a:t>–</a:t>
            </a:r>
            <a:r>
              <a:rPr lang="en-GB" dirty="0" smtClean="0">
                <a:latin typeface="Arial" pitchFamily="34" charset="0"/>
              </a:rPr>
              <a:t> sometimes with severe pain and hospitalisation.  No reason for his osteoporosis has been discovered.</a:t>
            </a:r>
          </a:p>
          <a:p>
            <a:pPr defTabSz="914400" eaLnBrk="1" hangingPunct="1"/>
            <a:endParaRPr lang="en-GB" b="1" dirty="0" smtClean="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914D9380-8D49-4B3C-8BDB-A87349A1BEE6}" type="slidenum">
              <a:rPr lang="en-GB" smtClean="0"/>
              <a:t>9</a:t>
            </a:fld>
            <a:endParaRPr lang="en-GB"/>
          </a:p>
        </p:txBody>
      </p:sp>
    </p:spTree>
    <p:extLst>
      <p:ext uri="{BB962C8B-B14F-4D97-AF65-F5344CB8AC3E}">
        <p14:creationId xmlns:p14="http://schemas.microsoft.com/office/powerpoint/2010/main" val="160166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8" name="Picture 7" descr="Cov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1" cy="6858001"/>
          </a:xfrm>
          <a:prstGeom prst="rect">
            <a:avLst/>
          </a:prstGeom>
        </p:spPr>
      </p:pic>
      <p:sp>
        <p:nvSpPr>
          <p:cNvPr id="2" name="Title 1"/>
          <p:cNvSpPr>
            <a:spLocks noGrp="1"/>
          </p:cNvSpPr>
          <p:nvPr>
            <p:ph type="ctrTitle" hasCustomPrompt="1"/>
          </p:nvPr>
        </p:nvSpPr>
        <p:spPr>
          <a:xfrm>
            <a:off x="1151469" y="2108200"/>
            <a:ext cx="6832600" cy="1159933"/>
          </a:xfrm>
          <a:prstGeom prst="rect">
            <a:avLst/>
          </a:prstGeom>
        </p:spPr>
        <p:txBody>
          <a:bodyPr anchor="t" anchorCtr="0">
            <a:normAutofit/>
          </a:bodyPr>
          <a:lstStyle>
            <a:lvl1pPr algn="ctr">
              <a:lnSpc>
                <a:spcPct val="100000"/>
              </a:lnSpc>
              <a:defRPr sz="3600">
                <a:solidFill>
                  <a:srgbClr val="FFFFFF"/>
                </a:solidFill>
              </a:defRPr>
            </a:lvl1pPr>
          </a:lstStyle>
          <a:p>
            <a:r>
              <a:rPr lang="en-GB" dirty="0" smtClean="0"/>
              <a:t>Click to insert presentation title</a:t>
            </a:r>
            <a:endParaRPr lang="en-US" dirty="0"/>
          </a:p>
        </p:txBody>
      </p:sp>
      <p:sp>
        <p:nvSpPr>
          <p:cNvPr id="3" name="Subtitle 2"/>
          <p:cNvSpPr>
            <a:spLocks noGrp="1"/>
          </p:cNvSpPr>
          <p:nvPr>
            <p:ph type="subTitle" idx="1" hasCustomPrompt="1"/>
          </p:nvPr>
        </p:nvSpPr>
        <p:spPr>
          <a:xfrm>
            <a:off x="1151469" y="3471336"/>
            <a:ext cx="6832600" cy="736600"/>
          </a:xfrm>
          <a:prstGeom prst="rect">
            <a:avLst/>
          </a:prstGeom>
        </p:spPr>
        <p:txBody>
          <a:bodyPr anchor="t">
            <a:normAutofit/>
          </a:bodyPr>
          <a:lstStyle>
            <a:lvl1pPr marL="0" indent="0" algn="ctr">
              <a:buNone/>
              <a:defRPr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insert subtitle</a:t>
            </a:r>
            <a:endParaRPr lang="en-US" dirty="0"/>
          </a:p>
        </p:txBody>
      </p:sp>
      <p:sp>
        <p:nvSpPr>
          <p:cNvPr id="6" name="Slide Number Placeholder 5"/>
          <p:cNvSpPr>
            <a:spLocks noGrp="1"/>
          </p:cNvSpPr>
          <p:nvPr>
            <p:ph type="sldNum" sz="quarter" idx="12"/>
          </p:nvPr>
        </p:nvSpPr>
        <p:spPr/>
        <p:txBody>
          <a:bodyPr/>
          <a:lstStyle>
            <a:lvl1pPr>
              <a:defRPr>
                <a:solidFill>
                  <a:srgbClr val="1F3580"/>
                </a:solidFill>
              </a:defRPr>
            </a:lvl1pPr>
          </a:lstStyle>
          <a:p>
            <a:fld id="{3C19EB30-49C7-1D45-BD1D-A0C73629F5A4}" type="slidenum">
              <a:rPr lang="en-US" smtClean="0"/>
              <a:pPr/>
              <a:t>‹#›</a:t>
            </a:fld>
            <a:endParaRPr lang="en-US" dirty="0"/>
          </a:p>
        </p:txBody>
      </p:sp>
      <p:sp>
        <p:nvSpPr>
          <p:cNvPr id="16" name="Text Placeholder 15"/>
          <p:cNvSpPr>
            <a:spLocks noGrp="1"/>
          </p:cNvSpPr>
          <p:nvPr>
            <p:ph type="body" sz="quarter" idx="13" hasCustomPrompt="1"/>
          </p:nvPr>
        </p:nvSpPr>
        <p:spPr>
          <a:xfrm>
            <a:off x="267762" y="6332771"/>
            <a:ext cx="4114800" cy="301625"/>
          </a:xfrm>
          <a:prstGeom prst="rect">
            <a:avLst/>
          </a:prstGeom>
        </p:spPr>
        <p:txBody>
          <a:bodyPr anchor="b" anchorCtr="0">
            <a:normAutofit/>
          </a:bodyPr>
          <a:lstStyle>
            <a:lvl2pPr>
              <a:defRPr sz="2000" b="0">
                <a:solidFill>
                  <a:schemeClr val="tx1"/>
                </a:solidFill>
              </a:defRPr>
            </a:lvl2pPr>
          </a:lstStyle>
          <a:p>
            <a:pPr lvl="1"/>
            <a:r>
              <a:rPr lang="en-GB" dirty="0" smtClean="0"/>
              <a:t>Insert date</a:t>
            </a:r>
            <a:endParaRPr lang="en-US" dirty="0"/>
          </a:p>
        </p:txBody>
      </p:sp>
    </p:spTree>
    <p:extLst>
      <p:ext uri="{BB962C8B-B14F-4D97-AF65-F5344CB8AC3E}">
        <p14:creationId xmlns:p14="http://schemas.microsoft.com/office/powerpoint/2010/main" val="84039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copy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C19EB30-49C7-1D45-BD1D-A0C73629F5A4}" type="slidenum">
              <a:rPr lang="en-US" smtClean="0"/>
              <a:pPr/>
              <a:t>‹#›</a:t>
            </a:fld>
            <a:endParaRPr lang="en-US" dirty="0"/>
          </a:p>
        </p:txBody>
      </p:sp>
      <p:sp>
        <p:nvSpPr>
          <p:cNvPr id="11" name="Title 10"/>
          <p:cNvSpPr>
            <a:spLocks noGrp="1"/>
          </p:cNvSpPr>
          <p:nvPr>
            <p:ph type="title"/>
          </p:nvPr>
        </p:nvSpPr>
        <p:spPr>
          <a:xfrm>
            <a:off x="383303" y="1471820"/>
            <a:ext cx="8425415" cy="543247"/>
          </a:xfrm>
        </p:spPr>
        <p:txBody>
          <a:bodyPr/>
          <a:lstStyle/>
          <a:p>
            <a:r>
              <a:rPr lang="en-GB" dirty="0" smtClean="0"/>
              <a:t>Click to edit Master title style</a:t>
            </a:r>
            <a:endParaRPr lang="en-US" dirty="0"/>
          </a:p>
        </p:txBody>
      </p:sp>
      <p:sp>
        <p:nvSpPr>
          <p:cNvPr id="13" name="Content Placeholder 12"/>
          <p:cNvSpPr>
            <a:spLocks noGrp="1"/>
          </p:cNvSpPr>
          <p:nvPr>
            <p:ph sz="quarter" idx="11"/>
          </p:nvPr>
        </p:nvSpPr>
        <p:spPr>
          <a:xfrm>
            <a:off x="382589" y="2127140"/>
            <a:ext cx="8426130" cy="4312515"/>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17989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harts &amp; diagra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C19EB30-49C7-1D45-BD1D-A0C73629F5A4}" type="slidenum">
              <a:rPr lang="en-US" smtClean="0"/>
              <a:pPr/>
              <a:t>‹#›</a:t>
            </a:fld>
            <a:endParaRPr lang="en-US" dirty="0"/>
          </a:p>
        </p:txBody>
      </p:sp>
      <p:sp>
        <p:nvSpPr>
          <p:cNvPr id="16" name="Content Placeholder 15"/>
          <p:cNvSpPr>
            <a:spLocks noGrp="1"/>
          </p:cNvSpPr>
          <p:nvPr>
            <p:ph sz="quarter" idx="12" hasCustomPrompt="1"/>
          </p:nvPr>
        </p:nvSpPr>
        <p:spPr>
          <a:xfrm>
            <a:off x="391765" y="1972733"/>
            <a:ext cx="8416953" cy="4466922"/>
          </a:xfrm>
        </p:spPr>
        <p:txBody>
          <a:bodyPr/>
          <a:lstStyle>
            <a:lvl1pPr>
              <a:defRPr baseline="0"/>
            </a:lvl1pPr>
          </a:lstStyle>
          <a:p>
            <a:pPr lvl="0"/>
            <a:r>
              <a:rPr lang="en-GB" dirty="0" smtClean="0"/>
              <a:t>Click icon to add image, chart, table, diagram or media</a:t>
            </a:r>
          </a:p>
        </p:txBody>
      </p:sp>
      <p:sp>
        <p:nvSpPr>
          <p:cNvPr id="7" name="Title 6"/>
          <p:cNvSpPr>
            <a:spLocks noGrp="1"/>
          </p:cNvSpPr>
          <p:nvPr>
            <p:ph type="title" hasCustomPrompt="1"/>
          </p:nvPr>
        </p:nvSpPr>
        <p:spPr>
          <a:xfrm>
            <a:off x="391765" y="1471820"/>
            <a:ext cx="8416954" cy="390847"/>
          </a:xfrm>
        </p:spPr>
        <p:txBody>
          <a:bodyPr anchor="t"/>
          <a:lstStyle>
            <a:lvl1pPr algn="l">
              <a:lnSpc>
                <a:spcPct val="100000"/>
              </a:lnSpc>
              <a:defRPr sz="1800">
                <a:solidFill>
                  <a:schemeClr val="tx2"/>
                </a:solidFill>
              </a:defRPr>
            </a:lvl1pPr>
          </a:lstStyle>
          <a:p>
            <a:r>
              <a:rPr lang="en-GB" dirty="0" smtClean="0"/>
              <a:t>Click to insert heading</a:t>
            </a:r>
            <a:endParaRPr lang="en-US" dirty="0"/>
          </a:p>
        </p:txBody>
      </p:sp>
    </p:spTree>
    <p:extLst>
      <p:ext uri="{BB962C8B-B14F-4D97-AF65-F5344CB8AC3E}">
        <p14:creationId xmlns:p14="http://schemas.microsoft.com/office/powerpoint/2010/main" val="388866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72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Divider slide">
    <p:spTree>
      <p:nvGrpSpPr>
        <p:cNvPr id="1" name=""/>
        <p:cNvGrpSpPr/>
        <p:nvPr/>
      </p:nvGrpSpPr>
      <p:grpSpPr>
        <a:xfrm>
          <a:off x="0" y="0"/>
          <a:ext cx="0" cy="0"/>
          <a:chOff x="0" y="0"/>
          <a:chExt cx="0" cy="0"/>
        </a:xfrm>
      </p:grpSpPr>
      <p:pic>
        <p:nvPicPr>
          <p:cNvPr id="5" name="Picture 4" descr="Section Break.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3" name="Slide Number Placeholder 2"/>
          <p:cNvSpPr>
            <a:spLocks noGrp="1"/>
          </p:cNvSpPr>
          <p:nvPr>
            <p:ph type="sldNum" sz="quarter" idx="10"/>
          </p:nvPr>
        </p:nvSpPr>
        <p:spPr/>
        <p:txBody>
          <a:bodyPr/>
          <a:lstStyle>
            <a:lvl1pPr>
              <a:defRPr>
                <a:solidFill>
                  <a:schemeClr val="tx1"/>
                </a:solidFill>
              </a:defRPr>
            </a:lvl1pPr>
          </a:lstStyle>
          <a:p>
            <a:fld id="{3C19EB30-49C7-1D45-BD1D-A0C73629F5A4}" type="slidenum">
              <a:rPr lang="en-US" smtClean="0"/>
              <a:pPr/>
              <a:t>‹#›</a:t>
            </a:fld>
            <a:endParaRPr lang="en-US" dirty="0"/>
          </a:p>
        </p:txBody>
      </p:sp>
      <p:sp>
        <p:nvSpPr>
          <p:cNvPr id="12" name="Title 1"/>
          <p:cNvSpPr>
            <a:spLocks noGrp="1"/>
          </p:cNvSpPr>
          <p:nvPr>
            <p:ph type="title" hasCustomPrompt="1"/>
          </p:nvPr>
        </p:nvSpPr>
        <p:spPr>
          <a:xfrm>
            <a:off x="575733" y="1930398"/>
            <a:ext cx="3039534" cy="3022600"/>
          </a:xfrm>
        </p:spPr>
        <p:txBody>
          <a:bodyPr anchor="ctr" anchorCtr="0"/>
          <a:lstStyle>
            <a:lvl1pPr>
              <a:lnSpc>
                <a:spcPct val="100000"/>
              </a:lnSpc>
              <a:defRPr sz="3600">
                <a:solidFill>
                  <a:schemeClr val="bg1"/>
                </a:solidFill>
              </a:defRPr>
            </a:lvl1pPr>
          </a:lstStyle>
          <a:p>
            <a:r>
              <a:rPr lang="en-GB" dirty="0" smtClean="0"/>
              <a:t>Click to insert divider </a:t>
            </a:r>
            <a:br>
              <a:rPr lang="en-GB" dirty="0" smtClean="0"/>
            </a:br>
            <a:r>
              <a:rPr lang="en-GB" dirty="0" smtClean="0"/>
              <a:t>slide title</a:t>
            </a:r>
            <a:endParaRPr lang="en-US" dirty="0"/>
          </a:p>
        </p:txBody>
      </p:sp>
    </p:spTree>
    <p:extLst>
      <p:ext uri="{BB962C8B-B14F-4D97-AF65-F5344CB8AC3E}">
        <p14:creationId xmlns:p14="http://schemas.microsoft.com/office/powerpoint/2010/main" val="3242997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07274" y="6498924"/>
            <a:ext cx="501445" cy="264037"/>
          </a:xfrm>
          <a:prstGeom prst="rect">
            <a:avLst/>
          </a:prstGeom>
        </p:spPr>
        <p:txBody>
          <a:bodyPr vert="horz" lIns="0" tIns="0" rIns="0" bIns="0" rtlCol="0" anchor="t" anchorCtr="0"/>
          <a:lstStyle>
            <a:lvl1pPr algn="r">
              <a:defRPr sz="1200" b="0" i="0">
                <a:solidFill>
                  <a:schemeClr val="tx1"/>
                </a:solidFill>
                <a:latin typeface="+mn-lt"/>
              </a:defRPr>
            </a:lvl1pPr>
          </a:lstStyle>
          <a:p>
            <a:pPr defTabSz="457200"/>
            <a:fld id="{3C19EB30-49C7-1D45-BD1D-A0C73629F5A4}" type="slidenum">
              <a:rPr lang="en-US" smtClean="0">
                <a:solidFill>
                  <a:srgbClr val="1F3580"/>
                </a:solidFill>
              </a:rPr>
              <a:pPr defTabSz="457200"/>
              <a:t>‹#›</a:t>
            </a:fld>
            <a:endParaRPr lang="en-US" dirty="0">
              <a:solidFill>
                <a:srgbClr val="1F3580"/>
              </a:solidFill>
            </a:endParaRPr>
          </a:p>
        </p:txBody>
      </p:sp>
      <p:sp>
        <p:nvSpPr>
          <p:cNvPr id="13" name="Title Placeholder 9"/>
          <p:cNvSpPr>
            <a:spLocks noGrp="1"/>
          </p:cNvSpPr>
          <p:nvPr>
            <p:ph type="title"/>
          </p:nvPr>
        </p:nvSpPr>
        <p:spPr>
          <a:xfrm>
            <a:off x="383297" y="1471820"/>
            <a:ext cx="8425421" cy="551713"/>
          </a:xfrm>
          <a:prstGeom prst="rect">
            <a:avLst/>
          </a:prstGeom>
        </p:spPr>
        <p:txBody>
          <a:bodyPr vert="horz" wrap="square" lIns="0" tIns="0" rIns="0" bIns="0" rtlCol="0" anchor="t" anchorCtr="0">
            <a:noAutofit/>
          </a:bodyPr>
          <a:lstStyle/>
          <a:p>
            <a:r>
              <a:rPr lang="en-GB" dirty="0" smtClean="0"/>
              <a:t>Click to edit Heading style</a:t>
            </a:r>
            <a:endParaRPr lang="en-US" dirty="0"/>
          </a:p>
        </p:txBody>
      </p:sp>
      <p:sp>
        <p:nvSpPr>
          <p:cNvPr id="22" name="Text Placeholder 21"/>
          <p:cNvSpPr>
            <a:spLocks noGrp="1"/>
          </p:cNvSpPr>
          <p:nvPr>
            <p:ph type="body" idx="1"/>
          </p:nvPr>
        </p:nvSpPr>
        <p:spPr>
          <a:xfrm>
            <a:off x="383299" y="2127140"/>
            <a:ext cx="8425420" cy="431251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descr="Heade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1" cy="1371600"/>
          </a:xfrm>
          <a:prstGeom prst="rect">
            <a:avLst/>
          </a:prstGeom>
        </p:spPr>
      </p:pic>
    </p:spTree>
    <p:extLst>
      <p:ext uri="{BB962C8B-B14F-4D97-AF65-F5344CB8AC3E}">
        <p14:creationId xmlns:p14="http://schemas.microsoft.com/office/powerpoint/2010/main" val="5665825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dt="0"/>
  <p:txStyles>
    <p:titleStyle>
      <a:lvl1pPr algn="l" defTabSz="457200" rtl="0" eaLnBrk="1" latinLnBrk="0" hangingPunct="1">
        <a:lnSpc>
          <a:spcPct val="100000"/>
        </a:lnSpc>
        <a:spcBef>
          <a:spcPct val="0"/>
        </a:spcBef>
        <a:buNone/>
        <a:defRPr sz="2800" b="1" kern="1200">
          <a:solidFill>
            <a:schemeClr val="tx1"/>
          </a:solidFill>
          <a:latin typeface="+mj-lt"/>
          <a:ea typeface="+mj-ea"/>
          <a:cs typeface="Times New Roman"/>
        </a:defRPr>
      </a:lvl1pPr>
    </p:titleStyle>
    <p:body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5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All About Osteoporosis </a:t>
            </a:r>
            <a:endParaRPr lang="en-US" dirty="0"/>
          </a:p>
        </p:txBody>
      </p:sp>
      <p:sp>
        <p:nvSpPr>
          <p:cNvPr id="3" name="Subtitle 2"/>
          <p:cNvSpPr>
            <a:spLocks noGrp="1"/>
          </p:cNvSpPr>
          <p:nvPr>
            <p:ph type="subTitle" idx="1"/>
          </p:nvPr>
        </p:nvSpPr>
        <p:spPr>
          <a:xfrm>
            <a:off x="971600" y="3471336"/>
            <a:ext cx="7012469" cy="736600"/>
          </a:xfrm>
        </p:spPr>
        <p:txBody>
          <a:bodyPr>
            <a:normAutofit/>
          </a:bodyPr>
          <a:lstStyle/>
          <a:p>
            <a:r>
              <a:rPr lang="en-GB" b="1" dirty="0">
                <a:solidFill>
                  <a:schemeClr val="bg1"/>
                </a:solidFill>
              </a:rPr>
              <a:t>B</a:t>
            </a:r>
            <a:r>
              <a:rPr lang="en-GB" b="1" dirty="0" smtClean="0">
                <a:solidFill>
                  <a:schemeClr val="bg1"/>
                </a:solidFill>
              </a:rPr>
              <a:t>one </a:t>
            </a:r>
            <a:r>
              <a:rPr lang="en-GB" b="1" dirty="0">
                <a:solidFill>
                  <a:schemeClr val="bg1"/>
                </a:solidFill>
              </a:rPr>
              <a:t>health</a:t>
            </a:r>
            <a:r>
              <a:rPr lang="en-GB" b="1" dirty="0" smtClean="0">
                <a:solidFill>
                  <a:schemeClr val="bg1"/>
                </a:solidFill>
              </a:rPr>
              <a:t>, fragile bones and </a:t>
            </a:r>
            <a:r>
              <a:rPr lang="en-GB" b="1" dirty="0">
                <a:solidFill>
                  <a:schemeClr val="bg1"/>
                </a:solidFill>
              </a:rPr>
              <a:t>fractures</a:t>
            </a:r>
            <a:endParaRPr lang="en-US" b="1" dirty="0">
              <a:solidFill>
                <a:schemeClr val="bg1"/>
              </a:solidFill>
            </a:endParaRPr>
          </a:p>
        </p:txBody>
      </p:sp>
      <p:sp>
        <p:nvSpPr>
          <p:cNvPr id="4" name="Text Placeholder 3"/>
          <p:cNvSpPr>
            <a:spLocks noGrp="1"/>
          </p:cNvSpPr>
          <p:nvPr>
            <p:ph type="body" sz="quarter" idx="13"/>
          </p:nvPr>
        </p:nvSpPr>
        <p:spPr>
          <a:xfrm>
            <a:off x="267762" y="6332771"/>
            <a:ext cx="703838" cy="408597"/>
          </a:xfrm>
        </p:spPr>
        <p:txBody>
          <a:bodyPr>
            <a:noAutofit/>
          </a:bodyPr>
          <a:lstStyle/>
          <a:p>
            <a:r>
              <a:rPr lang="en-US" sz="1400" b="1" dirty="0" smtClean="0"/>
              <a:t>2015</a:t>
            </a:r>
            <a:endParaRPr 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10</a:t>
            </a:fld>
            <a:endParaRPr lang="en-US" dirty="0"/>
          </a:p>
        </p:txBody>
      </p:sp>
      <p:sp>
        <p:nvSpPr>
          <p:cNvPr id="3" name="Title 2"/>
          <p:cNvSpPr>
            <a:spLocks noGrp="1"/>
          </p:cNvSpPr>
          <p:nvPr>
            <p:ph type="title"/>
          </p:nvPr>
        </p:nvSpPr>
        <p:spPr/>
        <p:txBody>
          <a:bodyPr/>
          <a:lstStyle/>
          <a:p>
            <a:r>
              <a:rPr lang="en-GB" dirty="0" smtClean="0"/>
              <a:t>Less common types of osteoporosis </a:t>
            </a:r>
            <a:endParaRPr lang="en-GB" dirty="0"/>
          </a:p>
        </p:txBody>
      </p:sp>
      <p:sp>
        <p:nvSpPr>
          <p:cNvPr id="5" name="Rectangle 3"/>
          <p:cNvSpPr txBox="1">
            <a:spLocks/>
          </p:cNvSpPr>
          <p:nvPr/>
        </p:nvSpPr>
        <p:spPr>
          <a:xfrm>
            <a:off x="707578" y="2759993"/>
            <a:ext cx="7776864" cy="2829247"/>
          </a:xfrm>
          <a:prstGeom prst="rect">
            <a:avLst/>
          </a:prstGeom>
        </p:spPr>
        <p:txBody>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80000"/>
              </a:lnSpc>
              <a:buFont typeface="Arial" pitchFamily="34" charset="0"/>
              <a:buChar char="•"/>
            </a:pPr>
            <a:r>
              <a:rPr lang="en-GB" sz="3600" dirty="0" smtClean="0">
                <a:solidFill>
                  <a:srgbClr val="000066"/>
                </a:solidFill>
              </a:rPr>
              <a:t>Osteoporosis in children</a:t>
            </a:r>
          </a:p>
          <a:p>
            <a:pPr>
              <a:lnSpc>
                <a:spcPct val="80000"/>
              </a:lnSpc>
            </a:pPr>
            <a:endParaRPr lang="en-GB" sz="3600" dirty="0" smtClean="0">
              <a:solidFill>
                <a:srgbClr val="000066"/>
              </a:solidFill>
            </a:endParaRPr>
          </a:p>
          <a:p>
            <a:pPr>
              <a:lnSpc>
                <a:spcPct val="80000"/>
              </a:lnSpc>
            </a:pPr>
            <a:endParaRPr lang="en-GB" sz="3600" dirty="0" smtClean="0">
              <a:solidFill>
                <a:srgbClr val="000066"/>
              </a:solidFill>
            </a:endParaRPr>
          </a:p>
          <a:p>
            <a:pPr marL="457200" indent="-457200">
              <a:lnSpc>
                <a:spcPct val="80000"/>
              </a:lnSpc>
              <a:buFont typeface="Arial" pitchFamily="34" charset="0"/>
              <a:buChar char="•"/>
            </a:pPr>
            <a:r>
              <a:rPr lang="en-GB" sz="3600" dirty="0" smtClean="0">
                <a:solidFill>
                  <a:srgbClr val="000066"/>
                </a:solidFill>
              </a:rPr>
              <a:t>Osteoporosis associated with pregnancy</a:t>
            </a:r>
          </a:p>
        </p:txBody>
      </p:sp>
    </p:spTree>
    <p:extLst>
      <p:ext uri="{BB962C8B-B14F-4D97-AF65-F5344CB8AC3E}">
        <p14:creationId xmlns:p14="http://schemas.microsoft.com/office/powerpoint/2010/main" val="3041955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11</a:t>
            </a:fld>
            <a:endParaRPr lang="en-US" dirty="0"/>
          </a:p>
        </p:txBody>
      </p:sp>
      <p:sp>
        <p:nvSpPr>
          <p:cNvPr id="3" name="Title 2"/>
          <p:cNvSpPr>
            <a:spLocks noGrp="1"/>
          </p:cNvSpPr>
          <p:nvPr>
            <p:ph type="title"/>
          </p:nvPr>
        </p:nvSpPr>
        <p:spPr/>
        <p:txBody>
          <a:bodyPr/>
          <a:lstStyle/>
          <a:p>
            <a:r>
              <a:rPr lang="en-GB" dirty="0" smtClean="0"/>
              <a:t>Common fracture sites</a:t>
            </a:r>
            <a:endParaRPr lang="en-GB" dirty="0"/>
          </a:p>
        </p:txBody>
      </p:sp>
      <p:pic>
        <p:nvPicPr>
          <p:cNvPr id="5" name="Picture 2" descr="Osteoporosis Multiple vertebral fractures recent (E Willock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97941" y="2060848"/>
            <a:ext cx="2270204" cy="337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a:xfrm>
            <a:off x="6127396" y="2623922"/>
            <a:ext cx="2704365" cy="2808709"/>
          </a:xfrm>
          <a:prstGeom prst="rect">
            <a:avLst/>
          </a:prstGeom>
        </p:spPr>
      </p:pic>
      <p:pic>
        <p:nvPicPr>
          <p:cNvPr id="7" name="Picture 7" descr="colles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2582" y="2623922"/>
            <a:ext cx="3019106" cy="280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4"/>
          <p:cNvSpPr>
            <a:spLocks noChangeShapeType="1"/>
          </p:cNvSpPr>
          <p:nvPr/>
        </p:nvSpPr>
        <p:spPr bwMode="auto">
          <a:xfrm>
            <a:off x="3765557" y="3356993"/>
            <a:ext cx="755996" cy="8579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 name="Text Box 9"/>
          <p:cNvSpPr txBox="1">
            <a:spLocks noChangeArrowheads="1"/>
          </p:cNvSpPr>
          <p:nvPr/>
        </p:nvSpPr>
        <p:spPr bwMode="auto">
          <a:xfrm>
            <a:off x="1361722" y="5432234"/>
            <a:ext cx="993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MS PGothic" pitchFamily="34" charset="-128"/>
              </a:defRPr>
            </a:lvl9pPr>
          </a:lstStyle>
          <a:p>
            <a:pPr defTabSz="914400" eaLnBrk="1" hangingPunct="1"/>
            <a:r>
              <a:rPr lang="en-GB" sz="2800" dirty="0">
                <a:solidFill>
                  <a:srgbClr val="000066"/>
                </a:solidFill>
              </a:rPr>
              <a:t>Wrist</a:t>
            </a:r>
          </a:p>
        </p:txBody>
      </p:sp>
      <p:sp>
        <p:nvSpPr>
          <p:cNvPr id="10" name="Text Box 10"/>
          <p:cNvSpPr txBox="1">
            <a:spLocks noChangeArrowheads="1"/>
          </p:cNvSpPr>
          <p:nvPr/>
        </p:nvSpPr>
        <p:spPr bwMode="auto">
          <a:xfrm>
            <a:off x="3765557" y="5432234"/>
            <a:ext cx="19319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MS PGothic" pitchFamily="34" charset="-128"/>
              </a:defRPr>
            </a:lvl9pPr>
          </a:lstStyle>
          <a:p>
            <a:pPr algn="ctr" defTabSz="914400" eaLnBrk="1" hangingPunct="1"/>
            <a:r>
              <a:rPr lang="en-GB" sz="2400" dirty="0" smtClean="0">
                <a:solidFill>
                  <a:srgbClr val="000066"/>
                </a:solidFill>
              </a:rPr>
              <a:t>Compressed</a:t>
            </a:r>
            <a:endParaRPr lang="en-GB" sz="2400" dirty="0">
              <a:solidFill>
                <a:srgbClr val="000066"/>
              </a:solidFill>
            </a:endParaRPr>
          </a:p>
          <a:p>
            <a:pPr algn="ctr" defTabSz="914400" eaLnBrk="1" hangingPunct="1"/>
            <a:r>
              <a:rPr lang="en-GB" sz="2400" dirty="0">
                <a:solidFill>
                  <a:srgbClr val="000066"/>
                </a:solidFill>
              </a:rPr>
              <a:t>vertebrae </a:t>
            </a:r>
            <a:endParaRPr lang="en-GB" sz="2400" dirty="0" smtClean="0">
              <a:solidFill>
                <a:srgbClr val="000066"/>
              </a:solidFill>
            </a:endParaRPr>
          </a:p>
          <a:p>
            <a:pPr algn="ctr" defTabSz="914400" eaLnBrk="1" hangingPunct="1"/>
            <a:r>
              <a:rPr lang="en-GB" sz="2400" dirty="0" smtClean="0">
                <a:solidFill>
                  <a:srgbClr val="000066"/>
                </a:solidFill>
              </a:rPr>
              <a:t>in </a:t>
            </a:r>
            <a:r>
              <a:rPr lang="en-GB" sz="2400" dirty="0">
                <a:solidFill>
                  <a:srgbClr val="000066"/>
                </a:solidFill>
              </a:rPr>
              <a:t>spine</a:t>
            </a:r>
          </a:p>
        </p:txBody>
      </p:sp>
      <p:sp>
        <p:nvSpPr>
          <p:cNvPr id="11" name="Text Box 11"/>
          <p:cNvSpPr txBox="1">
            <a:spLocks noChangeArrowheads="1"/>
          </p:cNvSpPr>
          <p:nvPr/>
        </p:nvSpPr>
        <p:spPr bwMode="auto">
          <a:xfrm>
            <a:off x="7103569" y="5432234"/>
            <a:ext cx="719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MS PGothic" pitchFamily="34" charset="-128"/>
              </a:defRPr>
            </a:lvl9pPr>
          </a:lstStyle>
          <a:p>
            <a:pPr defTabSz="914400" eaLnBrk="1" hangingPunct="1"/>
            <a:r>
              <a:rPr lang="en-GB" sz="2800" dirty="0">
                <a:solidFill>
                  <a:srgbClr val="000066"/>
                </a:solidFill>
              </a:rPr>
              <a:t>Hip</a:t>
            </a:r>
          </a:p>
        </p:txBody>
      </p:sp>
    </p:spTree>
    <p:extLst>
      <p:ext uri="{BB962C8B-B14F-4D97-AF65-F5344CB8AC3E}">
        <p14:creationId xmlns:p14="http://schemas.microsoft.com/office/powerpoint/2010/main" val="2285797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12</a:t>
            </a:fld>
            <a:endParaRPr lang="en-US" dirty="0"/>
          </a:p>
        </p:txBody>
      </p:sp>
      <p:sp>
        <p:nvSpPr>
          <p:cNvPr id="5" name="Rectangle 3"/>
          <p:cNvSpPr>
            <a:spLocks noChangeArrowheads="1"/>
          </p:cNvSpPr>
          <p:nvPr/>
        </p:nvSpPr>
        <p:spPr bwMode="auto">
          <a:xfrm>
            <a:off x="416665" y="3004217"/>
            <a:ext cx="4663887" cy="284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marL="457200" indent="-457200">
              <a:lnSpc>
                <a:spcPct val="150000"/>
              </a:lnSpc>
              <a:spcBef>
                <a:spcPct val="20000"/>
              </a:spcBef>
              <a:buFont typeface="Arial" pitchFamily="34" charset="0"/>
              <a:buChar char="•"/>
            </a:pPr>
            <a:r>
              <a:rPr lang="en-GB" sz="2800" dirty="0">
                <a:solidFill>
                  <a:srgbClr val="000066"/>
                </a:solidFill>
              </a:rPr>
              <a:t>Pain</a:t>
            </a:r>
          </a:p>
          <a:p>
            <a:pPr marL="457200" indent="-457200">
              <a:lnSpc>
                <a:spcPct val="150000"/>
              </a:lnSpc>
              <a:spcBef>
                <a:spcPct val="20000"/>
              </a:spcBef>
              <a:buFont typeface="Arial" pitchFamily="34" charset="0"/>
              <a:buChar char="•"/>
            </a:pPr>
            <a:r>
              <a:rPr lang="en-GB" sz="2800" dirty="0">
                <a:solidFill>
                  <a:srgbClr val="000066"/>
                </a:solidFill>
              </a:rPr>
              <a:t>Disability</a:t>
            </a:r>
          </a:p>
          <a:p>
            <a:pPr marL="457200" indent="-457200">
              <a:lnSpc>
                <a:spcPct val="150000"/>
              </a:lnSpc>
              <a:spcBef>
                <a:spcPct val="20000"/>
              </a:spcBef>
              <a:buFont typeface="Arial" pitchFamily="34" charset="0"/>
              <a:buChar char="•"/>
            </a:pPr>
            <a:r>
              <a:rPr lang="en-GB" sz="2800" dirty="0">
                <a:solidFill>
                  <a:srgbClr val="000066"/>
                </a:solidFill>
              </a:rPr>
              <a:t>Loss of independence</a:t>
            </a:r>
          </a:p>
          <a:p>
            <a:pPr marL="457200" indent="-457200">
              <a:lnSpc>
                <a:spcPct val="150000"/>
              </a:lnSpc>
              <a:spcBef>
                <a:spcPct val="20000"/>
              </a:spcBef>
              <a:buFont typeface="Arial" pitchFamily="34" charset="0"/>
              <a:buChar char="•"/>
            </a:pPr>
            <a:r>
              <a:rPr lang="en-GB" sz="2800" dirty="0">
                <a:solidFill>
                  <a:srgbClr val="000066"/>
                </a:solidFill>
              </a:rPr>
              <a:t>Lack of self esteem</a:t>
            </a:r>
          </a:p>
        </p:txBody>
      </p:sp>
      <p:pic>
        <p:nvPicPr>
          <p:cNvPr id="6" name="Picture 4" descr="sp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04048" y="1878413"/>
            <a:ext cx="3303226" cy="495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GB" dirty="0" smtClean="0"/>
              <a:t>What effects do fragility fractures have? </a:t>
            </a:r>
            <a:endParaRPr lang="en-GB" dirty="0"/>
          </a:p>
        </p:txBody>
      </p:sp>
    </p:spTree>
    <p:extLst>
      <p:ext uri="{BB962C8B-B14F-4D97-AF65-F5344CB8AC3E}">
        <p14:creationId xmlns:p14="http://schemas.microsoft.com/office/powerpoint/2010/main" val="3018683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13</a:t>
            </a:fld>
            <a:endParaRPr lang="en-US" dirty="0"/>
          </a:p>
        </p:txBody>
      </p:sp>
      <p:sp>
        <p:nvSpPr>
          <p:cNvPr id="3" name="Title 2"/>
          <p:cNvSpPr>
            <a:spLocks noGrp="1"/>
          </p:cNvSpPr>
          <p:nvPr>
            <p:ph type="title"/>
          </p:nvPr>
        </p:nvSpPr>
        <p:spPr/>
        <p:txBody>
          <a:bodyPr/>
          <a:lstStyle/>
          <a:p>
            <a:r>
              <a:rPr lang="en-GB" dirty="0" smtClean="0"/>
              <a:t>Vertebral compression fractures   (multiple and severe)</a:t>
            </a:r>
            <a:endParaRPr lang="en-GB" dirty="0"/>
          </a:p>
        </p:txBody>
      </p:sp>
      <p:sp>
        <p:nvSpPr>
          <p:cNvPr id="5" name="Rectangle 6"/>
          <p:cNvSpPr txBox="1">
            <a:spLocks noChangeArrowheads="1"/>
          </p:cNvSpPr>
          <p:nvPr/>
        </p:nvSpPr>
        <p:spPr>
          <a:xfrm>
            <a:off x="383303" y="2636912"/>
            <a:ext cx="5823943" cy="3311185"/>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defTabSz="914400">
              <a:lnSpc>
                <a:spcPct val="80000"/>
              </a:lnSpc>
              <a:buFont typeface="Arial" pitchFamily="34" charset="0"/>
              <a:buChar char="•"/>
            </a:pPr>
            <a:r>
              <a:rPr lang="en-GB" dirty="0" smtClean="0">
                <a:solidFill>
                  <a:srgbClr val="000066"/>
                </a:solidFill>
              </a:rPr>
              <a:t>Back pain – acute and chronic</a:t>
            </a:r>
          </a:p>
          <a:p>
            <a:pPr defTabSz="914400">
              <a:lnSpc>
                <a:spcPct val="80000"/>
              </a:lnSpc>
            </a:pPr>
            <a:endParaRPr lang="en-GB" dirty="0" smtClean="0">
              <a:solidFill>
                <a:srgbClr val="000066"/>
              </a:solidFill>
            </a:endParaRPr>
          </a:p>
          <a:p>
            <a:pPr defTabSz="914400">
              <a:lnSpc>
                <a:spcPct val="80000"/>
              </a:lnSpc>
            </a:pPr>
            <a:endParaRPr lang="en-GB" dirty="0" smtClean="0">
              <a:solidFill>
                <a:srgbClr val="000066"/>
              </a:solidFill>
            </a:endParaRPr>
          </a:p>
          <a:p>
            <a:pPr defTabSz="914400">
              <a:lnSpc>
                <a:spcPct val="80000"/>
              </a:lnSpc>
            </a:pPr>
            <a:endParaRPr lang="en-GB" dirty="0" smtClean="0">
              <a:solidFill>
                <a:srgbClr val="000066"/>
              </a:solidFill>
            </a:endParaRPr>
          </a:p>
          <a:p>
            <a:pPr marL="457200" indent="-457200" defTabSz="914400">
              <a:lnSpc>
                <a:spcPct val="80000"/>
              </a:lnSpc>
              <a:buFont typeface="Arial" pitchFamily="34" charset="0"/>
              <a:buChar char="•"/>
            </a:pPr>
            <a:r>
              <a:rPr lang="en-GB" dirty="0" smtClean="0">
                <a:solidFill>
                  <a:srgbClr val="000066"/>
                </a:solidFill>
              </a:rPr>
              <a:t>Height loss and </a:t>
            </a:r>
          </a:p>
          <a:p>
            <a:pPr marL="400050" lvl="1" defTabSz="914400">
              <a:lnSpc>
                <a:spcPct val="80000"/>
              </a:lnSpc>
            </a:pPr>
            <a:r>
              <a:rPr lang="en-GB" dirty="0" smtClean="0">
                <a:solidFill>
                  <a:srgbClr val="000066"/>
                </a:solidFill>
              </a:rPr>
              <a:t> curvature</a:t>
            </a:r>
          </a:p>
          <a:p>
            <a:pPr defTabSz="914400">
              <a:lnSpc>
                <a:spcPct val="80000"/>
              </a:lnSpc>
            </a:pPr>
            <a:endParaRPr lang="en-GB" dirty="0" smtClean="0">
              <a:solidFill>
                <a:srgbClr val="000066"/>
              </a:solidFill>
            </a:endParaRPr>
          </a:p>
          <a:p>
            <a:pPr defTabSz="914400">
              <a:lnSpc>
                <a:spcPct val="80000"/>
              </a:lnSpc>
            </a:pPr>
            <a:endParaRPr lang="en-GB" dirty="0" smtClean="0">
              <a:solidFill>
                <a:srgbClr val="000066"/>
              </a:solidFill>
            </a:endParaRPr>
          </a:p>
          <a:p>
            <a:pPr defTabSz="914400">
              <a:lnSpc>
                <a:spcPct val="80000"/>
              </a:lnSpc>
            </a:pPr>
            <a:endParaRPr lang="en-GB" dirty="0" smtClean="0">
              <a:solidFill>
                <a:srgbClr val="000066"/>
              </a:solidFill>
            </a:endParaRPr>
          </a:p>
          <a:p>
            <a:pPr marL="457200" indent="-457200" defTabSz="914400">
              <a:lnSpc>
                <a:spcPct val="80000"/>
              </a:lnSpc>
              <a:buFont typeface="Arial" pitchFamily="34" charset="0"/>
              <a:buChar char="•"/>
            </a:pPr>
            <a:r>
              <a:rPr lang="en-GB" dirty="0" smtClean="0">
                <a:solidFill>
                  <a:srgbClr val="000066"/>
                </a:solidFill>
              </a:rPr>
              <a:t>Activities of daily living affected; eating, breathing and mobility</a:t>
            </a:r>
          </a:p>
        </p:txBody>
      </p:sp>
      <p:pic>
        <p:nvPicPr>
          <p:cNvPr id="6" name="Picture 11" descr="stoop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2032" y="3083028"/>
            <a:ext cx="4570427" cy="203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nvSpPr>
        <p:spPr bwMode="auto">
          <a:xfrm>
            <a:off x="517293" y="6223411"/>
            <a:ext cx="4078361" cy="21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0000"/>
              </a:lnSpc>
              <a:spcBef>
                <a:spcPct val="20000"/>
              </a:spcBef>
              <a:buFont typeface="Arial" pitchFamily="34" charset="0"/>
              <a:buNone/>
            </a:pPr>
            <a:r>
              <a:rPr lang="en-GB" sz="1000" dirty="0">
                <a:solidFill>
                  <a:srgbClr val="000066"/>
                </a:solidFill>
              </a:rPr>
              <a:t>© IOF developed with </a:t>
            </a:r>
            <a:r>
              <a:rPr lang="en-GB" sz="1000" dirty="0" err="1">
                <a:solidFill>
                  <a:srgbClr val="000066"/>
                </a:solidFill>
              </a:rPr>
              <a:t>Prof.</a:t>
            </a:r>
            <a:r>
              <a:rPr lang="en-GB" sz="1000" dirty="0">
                <a:solidFill>
                  <a:srgbClr val="000066"/>
                </a:solidFill>
              </a:rPr>
              <a:t> Dieter </a:t>
            </a:r>
            <a:r>
              <a:rPr lang="en-GB" sz="1000" dirty="0" err="1">
                <a:solidFill>
                  <a:srgbClr val="000066"/>
                </a:solidFill>
              </a:rPr>
              <a:t>Felsenberg</a:t>
            </a:r>
            <a:r>
              <a:rPr lang="en-GB" sz="1000" dirty="0">
                <a:solidFill>
                  <a:srgbClr val="000066"/>
                </a:solidFill>
              </a:rPr>
              <a:t> for Stop the Stoop campaign</a:t>
            </a:r>
          </a:p>
        </p:txBody>
      </p:sp>
    </p:spTree>
    <p:extLst>
      <p:ext uri="{BB962C8B-B14F-4D97-AF65-F5344CB8AC3E}">
        <p14:creationId xmlns:p14="http://schemas.microsoft.com/office/powerpoint/2010/main" val="612282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14</a:t>
            </a:fld>
            <a:endParaRPr lang="en-US" dirty="0"/>
          </a:p>
        </p:txBody>
      </p:sp>
      <p:sp>
        <p:nvSpPr>
          <p:cNvPr id="3" name="Title 2"/>
          <p:cNvSpPr>
            <a:spLocks noGrp="1"/>
          </p:cNvSpPr>
          <p:nvPr>
            <p:ph type="title"/>
          </p:nvPr>
        </p:nvSpPr>
        <p:spPr>
          <a:xfrm>
            <a:off x="378542" y="1378257"/>
            <a:ext cx="8425415" cy="543247"/>
          </a:xfrm>
        </p:spPr>
        <p:txBody>
          <a:bodyPr/>
          <a:lstStyle/>
          <a:p>
            <a:r>
              <a:rPr lang="en-GB" dirty="0" smtClean="0"/>
              <a:t>Vertebral compression fractures  (multiple and severe) </a:t>
            </a:r>
            <a:endParaRPr lang="en-GB" dirty="0"/>
          </a:p>
        </p:txBody>
      </p:sp>
      <p:grpSp>
        <p:nvGrpSpPr>
          <p:cNvPr id="5" name="Group 4"/>
          <p:cNvGrpSpPr/>
          <p:nvPr/>
        </p:nvGrpSpPr>
        <p:grpSpPr>
          <a:xfrm>
            <a:off x="349645" y="2212048"/>
            <a:ext cx="8459074" cy="4488784"/>
            <a:chOff x="35496" y="1311056"/>
            <a:chExt cx="8856984" cy="4674228"/>
          </a:xfrm>
        </p:grpSpPr>
        <p:sp>
          <p:nvSpPr>
            <p:cNvPr id="6" name="Rectangle 9"/>
            <p:cNvSpPr>
              <a:spLocks noChangeArrowheads="1"/>
            </p:cNvSpPr>
            <p:nvPr/>
          </p:nvSpPr>
          <p:spPr bwMode="auto">
            <a:xfrm>
              <a:off x="35496" y="5632797"/>
              <a:ext cx="3843889" cy="24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r>
                <a:rPr lang="en-US" sz="900" dirty="0">
                  <a:solidFill>
                    <a:srgbClr val="000066"/>
                  </a:solidFill>
                </a:rPr>
                <a:t>Image reprinted with permission from Medscape.com, 2011</a:t>
              </a:r>
              <a:endParaRPr lang="en-GB" sz="900" dirty="0">
                <a:solidFill>
                  <a:srgbClr val="000066"/>
                </a:solidFill>
              </a:endParaRPr>
            </a:p>
          </p:txBody>
        </p:sp>
        <p:sp>
          <p:nvSpPr>
            <p:cNvPr id="7" name="Rounded Rectangular Callout 6"/>
            <p:cNvSpPr/>
            <p:nvPr/>
          </p:nvSpPr>
          <p:spPr>
            <a:xfrm>
              <a:off x="7236296" y="1311056"/>
              <a:ext cx="1656184" cy="1080120"/>
            </a:xfrm>
            <a:prstGeom prst="wedgeRoundRectCallou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rgbClr val="000066"/>
                  </a:solidFill>
                </a:rPr>
                <a:t>Nothing can be done about the pain</a:t>
              </a:r>
              <a:endParaRPr lang="en-GB" sz="1400" dirty="0"/>
            </a:p>
          </p:txBody>
        </p:sp>
        <p:sp>
          <p:nvSpPr>
            <p:cNvPr id="8" name="Rounded Rectangular Callout 7"/>
            <p:cNvSpPr/>
            <p:nvPr/>
          </p:nvSpPr>
          <p:spPr>
            <a:xfrm flipH="1">
              <a:off x="3491880" y="1484784"/>
              <a:ext cx="1656184" cy="1080120"/>
            </a:xfrm>
            <a:prstGeom prst="wedgeRoundRectCallou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rgbClr val="000066"/>
                  </a:solidFill>
                </a:rPr>
                <a:t>My ribs are pressing on my pelvis</a:t>
              </a:r>
              <a:endParaRPr lang="en-GB" sz="1400" dirty="0"/>
            </a:p>
          </p:txBody>
        </p:sp>
        <p:sp>
          <p:nvSpPr>
            <p:cNvPr id="9" name="Rounded Rectangular Callout 8"/>
            <p:cNvSpPr/>
            <p:nvPr/>
          </p:nvSpPr>
          <p:spPr>
            <a:xfrm>
              <a:off x="4067944" y="4905164"/>
              <a:ext cx="1656184" cy="1080120"/>
            </a:xfrm>
            <a:prstGeom prst="wedgeRoundRectCallou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rgbClr val="000066"/>
                  </a:solidFill>
                </a:rPr>
                <a:t>It’s just old age</a:t>
              </a:r>
              <a:endParaRPr lang="en-GB" sz="1400" dirty="0"/>
            </a:p>
          </p:txBody>
        </p:sp>
        <p:sp>
          <p:nvSpPr>
            <p:cNvPr id="10" name="Rounded Rectangular Callout 9"/>
            <p:cNvSpPr/>
            <p:nvPr/>
          </p:nvSpPr>
          <p:spPr>
            <a:xfrm flipH="1">
              <a:off x="1475656" y="1311056"/>
              <a:ext cx="1656184" cy="1080120"/>
            </a:xfrm>
            <a:prstGeom prst="wedgeRoundRectCallou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rgbClr val="000066"/>
                  </a:solidFill>
                </a:rPr>
                <a:t>I look like I’m pregnant</a:t>
              </a:r>
              <a:endParaRPr lang="en-GB" sz="1400" dirty="0"/>
            </a:p>
          </p:txBody>
        </p:sp>
        <p:sp>
          <p:nvSpPr>
            <p:cNvPr id="11" name="Rounded Rectangular Callout 10"/>
            <p:cNvSpPr/>
            <p:nvPr/>
          </p:nvSpPr>
          <p:spPr>
            <a:xfrm flipH="1">
              <a:off x="1461368" y="4437112"/>
              <a:ext cx="1656184" cy="1080120"/>
            </a:xfrm>
            <a:prstGeom prst="wedgeRoundRectCallou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rgbClr val="000066"/>
                  </a:solidFill>
                </a:rPr>
                <a:t>My clothes won’t fit</a:t>
              </a:r>
              <a:endParaRPr lang="en-GB" sz="1400" dirty="0"/>
            </a:p>
          </p:txBody>
        </p:sp>
        <p:sp>
          <p:nvSpPr>
            <p:cNvPr id="12" name="Rounded Rectangular Callout 11"/>
            <p:cNvSpPr/>
            <p:nvPr/>
          </p:nvSpPr>
          <p:spPr>
            <a:xfrm>
              <a:off x="5299095" y="1844824"/>
              <a:ext cx="1656184" cy="1080120"/>
            </a:xfrm>
            <a:prstGeom prst="wedgeRoundRectCallou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rgbClr val="000066"/>
                  </a:solidFill>
                </a:rPr>
                <a:t>I’ve lost </a:t>
              </a:r>
              <a:endParaRPr lang="en-GB" sz="1400" dirty="0" smtClean="0">
                <a:solidFill>
                  <a:srgbClr val="000066"/>
                </a:solidFill>
              </a:endParaRPr>
            </a:p>
            <a:p>
              <a:pPr algn="ctr"/>
              <a:r>
                <a:rPr lang="en-GB" sz="1400" dirty="0" smtClean="0">
                  <a:solidFill>
                    <a:srgbClr val="000066"/>
                  </a:solidFill>
                </a:rPr>
                <a:t>12 </a:t>
              </a:r>
              <a:r>
                <a:rPr lang="en-GB" sz="1400" dirty="0">
                  <a:solidFill>
                    <a:srgbClr val="000066"/>
                  </a:solidFill>
                </a:rPr>
                <a:t>inches</a:t>
              </a:r>
              <a:endParaRPr lang="en-GB" sz="1400" dirty="0"/>
            </a:p>
          </p:txBody>
        </p:sp>
        <p:sp>
          <p:nvSpPr>
            <p:cNvPr id="13" name="Rounded Rectangular Callout 12"/>
            <p:cNvSpPr/>
            <p:nvPr/>
          </p:nvSpPr>
          <p:spPr>
            <a:xfrm>
              <a:off x="6876256" y="2996952"/>
              <a:ext cx="1656184" cy="1152128"/>
            </a:xfrm>
            <a:prstGeom prst="wedgeRoundRectCallou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rgbClr val="000066"/>
                  </a:solidFill>
                </a:rPr>
                <a:t>My body shape has completely changed</a:t>
              </a:r>
              <a:endParaRPr lang="en-GB" sz="1400" dirty="0"/>
            </a:p>
          </p:txBody>
        </p:sp>
        <p:sp>
          <p:nvSpPr>
            <p:cNvPr id="14" name="Rounded Rectangular Callout 13"/>
            <p:cNvSpPr/>
            <p:nvPr/>
          </p:nvSpPr>
          <p:spPr>
            <a:xfrm rot="10800000" flipV="1">
              <a:off x="6300192" y="4509120"/>
              <a:ext cx="1656184" cy="1080120"/>
            </a:xfrm>
            <a:prstGeom prst="wedgeRoundRectCallou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rgbClr val="000066"/>
                  </a:solidFill>
                </a:rPr>
                <a:t>I must have broken every bone in my body</a:t>
              </a:r>
              <a:endParaRPr lang="en-GB" sz="1400" dirty="0"/>
            </a:p>
          </p:txBody>
        </p:sp>
        <p:sp>
          <p:nvSpPr>
            <p:cNvPr id="15" name="Rounded Rectangular Callout 14"/>
            <p:cNvSpPr/>
            <p:nvPr/>
          </p:nvSpPr>
          <p:spPr>
            <a:xfrm flipH="1">
              <a:off x="467544" y="2708919"/>
              <a:ext cx="1800200" cy="1440159"/>
            </a:xfrm>
            <a:prstGeom prst="wedgeRoundRectCallou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rgbClr val="000066"/>
                  </a:solidFill>
                </a:rPr>
                <a:t>I see my mothers distress and wonder if I will be there one day</a:t>
              </a:r>
              <a:endParaRPr lang="en-GB" sz="1400" dirty="0"/>
            </a:p>
          </p:txBody>
        </p:sp>
        <p:pic>
          <p:nvPicPr>
            <p:cNvPr id="16" name="Picture 7" descr="Stages of Osteoporos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62268" y="2506740"/>
              <a:ext cx="3323456" cy="249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66749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15</a:t>
            </a:fld>
            <a:endParaRPr lang="en-US" dirty="0"/>
          </a:p>
        </p:txBody>
      </p:sp>
      <p:sp>
        <p:nvSpPr>
          <p:cNvPr id="3" name="Title 2"/>
          <p:cNvSpPr>
            <a:spLocks noGrp="1"/>
          </p:cNvSpPr>
          <p:nvPr>
            <p:ph type="title"/>
          </p:nvPr>
        </p:nvSpPr>
        <p:spPr/>
        <p:txBody>
          <a:bodyPr/>
          <a:lstStyle/>
          <a:p>
            <a:r>
              <a:rPr lang="en-GB" dirty="0" smtClean="0"/>
              <a:t>A broken hip can lead to serious disability </a:t>
            </a:r>
            <a:endParaRPr lang="en-GB" dirty="0"/>
          </a:p>
        </p:txBody>
      </p:sp>
      <p:sp>
        <p:nvSpPr>
          <p:cNvPr id="6" name="AutoShape 6"/>
          <p:cNvSpPr>
            <a:spLocks noChangeAspect="1" noChangeArrowheads="1" noTextEdit="1"/>
          </p:cNvSpPr>
          <p:nvPr/>
        </p:nvSpPr>
        <p:spPr bwMode="auto">
          <a:xfrm>
            <a:off x="419974" y="2104376"/>
            <a:ext cx="8280400"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 name="Text Box 3"/>
          <p:cNvSpPr txBox="1">
            <a:spLocks noChangeArrowheads="1"/>
          </p:cNvSpPr>
          <p:nvPr/>
        </p:nvSpPr>
        <p:spPr bwMode="auto">
          <a:xfrm>
            <a:off x="378699" y="6085900"/>
            <a:ext cx="889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sz="1200">
                <a:solidFill>
                  <a:schemeClr val="tx1"/>
                </a:solidFill>
                <a:latin typeface="Arial" pitchFamily="34" charset="0"/>
                <a:ea typeface="MS PGothic" pitchFamily="34" charset="-128"/>
              </a:defRPr>
            </a:lvl1pPr>
            <a:lvl2pPr marL="742950" indent="-285750" defTabSz="762000" eaLnBrk="0" hangingPunct="0">
              <a:defRPr sz="1200">
                <a:solidFill>
                  <a:schemeClr val="tx1"/>
                </a:solidFill>
                <a:latin typeface="Arial" pitchFamily="34" charset="0"/>
                <a:ea typeface="MS PGothic" pitchFamily="34" charset="-128"/>
              </a:defRPr>
            </a:lvl2pPr>
            <a:lvl3pPr marL="1143000" indent="-228600" defTabSz="762000" eaLnBrk="0" hangingPunct="0">
              <a:defRPr sz="1200">
                <a:solidFill>
                  <a:schemeClr val="tx1"/>
                </a:solidFill>
                <a:latin typeface="Arial" pitchFamily="34" charset="0"/>
                <a:ea typeface="MS PGothic" pitchFamily="34" charset="-128"/>
              </a:defRPr>
            </a:lvl3pPr>
            <a:lvl4pPr marL="1600200" indent="-228600" defTabSz="762000" eaLnBrk="0" hangingPunct="0">
              <a:defRPr sz="1200">
                <a:solidFill>
                  <a:schemeClr val="tx1"/>
                </a:solidFill>
                <a:latin typeface="Arial" pitchFamily="34" charset="0"/>
                <a:ea typeface="MS PGothic" pitchFamily="34" charset="-128"/>
              </a:defRPr>
            </a:lvl4pPr>
            <a:lvl5pPr marL="2057400" indent="-228600" defTabSz="762000" eaLnBrk="0" hangingPunct="0">
              <a:defRPr sz="1200">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1200">
                <a:solidFill>
                  <a:schemeClr val="tx1"/>
                </a:solidFill>
                <a:latin typeface="Arial" pitchFamily="34" charset="0"/>
                <a:ea typeface="MS PGothic" pitchFamily="34" charset="-128"/>
              </a:defRPr>
            </a:lvl9pPr>
          </a:lstStyle>
          <a:p>
            <a:r>
              <a:rPr lang="en-GB" sz="1000" dirty="0">
                <a:solidFill>
                  <a:srgbClr val="000066"/>
                </a:solidFill>
                <a:latin typeface="+mn-lt"/>
              </a:rPr>
              <a:t>Cooper. 1997</a:t>
            </a:r>
          </a:p>
        </p:txBody>
      </p:sp>
      <p:sp>
        <p:nvSpPr>
          <p:cNvPr id="38" name="Rectangle 38"/>
          <p:cNvSpPr>
            <a:spLocks noChangeArrowheads="1"/>
          </p:cNvSpPr>
          <p:nvPr/>
        </p:nvSpPr>
        <p:spPr bwMode="auto">
          <a:xfrm>
            <a:off x="389796" y="5011089"/>
            <a:ext cx="4466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r>
              <a:rPr lang="en-GB" b="1" dirty="0">
                <a:solidFill>
                  <a:srgbClr val="000080"/>
                </a:solidFill>
              </a:rPr>
              <a:t>Unable to walk independently</a:t>
            </a:r>
            <a:endParaRPr lang="en-GB" dirty="0"/>
          </a:p>
        </p:txBody>
      </p:sp>
      <p:sp>
        <p:nvSpPr>
          <p:cNvPr id="39" name="Rectangle 39"/>
          <p:cNvSpPr>
            <a:spLocks noChangeArrowheads="1"/>
          </p:cNvSpPr>
          <p:nvPr/>
        </p:nvSpPr>
        <p:spPr bwMode="auto">
          <a:xfrm>
            <a:off x="472256" y="4182413"/>
            <a:ext cx="379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GB" b="1" dirty="0">
                <a:solidFill>
                  <a:srgbClr val="000080"/>
                </a:solidFill>
              </a:rPr>
              <a:t>Difficulty with daily activities</a:t>
            </a:r>
            <a:endParaRPr lang="en-GB" dirty="0"/>
          </a:p>
        </p:txBody>
      </p:sp>
      <p:sp>
        <p:nvSpPr>
          <p:cNvPr id="40" name="Rectangle 40"/>
          <p:cNvSpPr>
            <a:spLocks noChangeArrowheads="1"/>
          </p:cNvSpPr>
          <p:nvPr/>
        </p:nvSpPr>
        <p:spPr bwMode="auto">
          <a:xfrm>
            <a:off x="401723" y="3353738"/>
            <a:ext cx="3864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GB" b="1" dirty="0">
                <a:solidFill>
                  <a:srgbClr val="000080"/>
                </a:solidFill>
              </a:rPr>
              <a:t>Restricted driving &amp; shopping</a:t>
            </a:r>
            <a:endParaRPr lang="en-GB" dirty="0"/>
          </a:p>
        </p:txBody>
      </p:sp>
      <p:sp>
        <p:nvSpPr>
          <p:cNvPr id="41" name="Rectangle 41"/>
          <p:cNvSpPr>
            <a:spLocks noChangeArrowheads="1"/>
          </p:cNvSpPr>
          <p:nvPr/>
        </p:nvSpPr>
        <p:spPr bwMode="auto">
          <a:xfrm>
            <a:off x="833629" y="2567153"/>
            <a:ext cx="3399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GB" b="1" dirty="0">
                <a:solidFill>
                  <a:srgbClr val="000080"/>
                </a:solidFill>
              </a:rPr>
              <a:t>Admitted to nursing home</a:t>
            </a:r>
            <a:endParaRPr lang="en-GB" dirty="0"/>
          </a:p>
        </p:txBody>
      </p:sp>
      <p:grpSp>
        <p:nvGrpSpPr>
          <p:cNvPr id="45" name="Group 43"/>
          <p:cNvGrpSpPr>
            <a:grpSpLocks/>
          </p:cNvGrpSpPr>
          <p:nvPr/>
        </p:nvGrpSpPr>
        <p:grpSpPr bwMode="auto">
          <a:xfrm>
            <a:off x="347399" y="2104376"/>
            <a:ext cx="8280400" cy="4773612"/>
            <a:chOff x="204" y="967"/>
            <a:chExt cx="5216" cy="3007"/>
          </a:xfrm>
        </p:grpSpPr>
        <p:sp>
          <p:nvSpPr>
            <p:cNvPr id="46" name="AutoShape 6"/>
            <p:cNvSpPr>
              <a:spLocks noChangeAspect="1" noChangeArrowheads="1" noTextEdit="1"/>
            </p:cNvSpPr>
            <p:nvPr/>
          </p:nvSpPr>
          <p:spPr bwMode="auto">
            <a:xfrm>
              <a:off x="204" y="967"/>
              <a:ext cx="5216" cy="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 name="Rectangle 8"/>
            <p:cNvSpPr>
              <a:spLocks noChangeArrowheads="1"/>
            </p:cNvSpPr>
            <p:nvPr/>
          </p:nvSpPr>
          <p:spPr bwMode="auto">
            <a:xfrm>
              <a:off x="2691" y="1071"/>
              <a:ext cx="2486" cy="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800"/>
            </a:p>
          </p:txBody>
        </p:sp>
        <p:sp>
          <p:nvSpPr>
            <p:cNvPr id="49" name="Line 9"/>
            <p:cNvSpPr>
              <a:spLocks noChangeShapeType="1"/>
            </p:cNvSpPr>
            <p:nvPr/>
          </p:nvSpPr>
          <p:spPr bwMode="auto">
            <a:xfrm>
              <a:off x="3189" y="1071"/>
              <a:ext cx="0" cy="2082"/>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0" name="Line 10"/>
            <p:cNvSpPr>
              <a:spLocks noChangeShapeType="1"/>
            </p:cNvSpPr>
            <p:nvPr/>
          </p:nvSpPr>
          <p:spPr bwMode="auto">
            <a:xfrm>
              <a:off x="3688" y="1071"/>
              <a:ext cx="0" cy="2082"/>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 name="Line 11"/>
            <p:cNvSpPr>
              <a:spLocks noChangeShapeType="1"/>
            </p:cNvSpPr>
            <p:nvPr/>
          </p:nvSpPr>
          <p:spPr bwMode="auto">
            <a:xfrm>
              <a:off x="4180" y="1071"/>
              <a:ext cx="0" cy="2082"/>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 name="Line 12"/>
            <p:cNvSpPr>
              <a:spLocks noChangeShapeType="1"/>
            </p:cNvSpPr>
            <p:nvPr/>
          </p:nvSpPr>
          <p:spPr bwMode="auto">
            <a:xfrm>
              <a:off x="4679" y="1071"/>
              <a:ext cx="0" cy="2082"/>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 name="Line 13"/>
            <p:cNvSpPr>
              <a:spLocks noChangeShapeType="1"/>
            </p:cNvSpPr>
            <p:nvPr/>
          </p:nvSpPr>
          <p:spPr bwMode="auto">
            <a:xfrm>
              <a:off x="5177" y="1071"/>
              <a:ext cx="0" cy="2082"/>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4" name="Rectangle 14"/>
            <p:cNvSpPr>
              <a:spLocks noChangeArrowheads="1"/>
            </p:cNvSpPr>
            <p:nvPr/>
          </p:nvSpPr>
          <p:spPr bwMode="auto">
            <a:xfrm>
              <a:off x="2691" y="1071"/>
              <a:ext cx="2486" cy="2082"/>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sz="1800"/>
            </a:p>
          </p:txBody>
        </p:sp>
        <p:sp>
          <p:nvSpPr>
            <p:cNvPr id="55" name="Rectangle 15"/>
            <p:cNvSpPr>
              <a:spLocks noChangeArrowheads="1"/>
            </p:cNvSpPr>
            <p:nvPr/>
          </p:nvSpPr>
          <p:spPr bwMode="auto">
            <a:xfrm>
              <a:off x="2691" y="2784"/>
              <a:ext cx="997" cy="216"/>
            </a:xfrm>
            <a:prstGeom prst="rect">
              <a:avLst/>
            </a:prstGeom>
            <a:solidFill>
              <a:srgbClr val="00FF00"/>
            </a:solidFill>
            <a:ln w="9525">
              <a:solidFill>
                <a:srgbClr val="000000"/>
              </a:solidFill>
              <a:miter lim="800000"/>
              <a:headEnd/>
              <a:tailEnd/>
            </a:ln>
          </p:spPr>
          <p:txBody>
            <a:bodyPr/>
            <a:lstStyle/>
            <a:p>
              <a:endParaRPr lang="en-GB" sz="1800"/>
            </a:p>
          </p:txBody>
        </p:sp>
        <p:sp>
          <p:nvSpPr>
            <p:cNvPr id="56" name="Rectangle 16"/>
            <p:cNvSpPr>
              <a:spLocks noChangeArrowheads="1"/>
            </p:cNvSpPr>
            <p:nvPr/>
          </p:nvSpPr>
          <p:spPr bwMode="auto">
            <a:xfrm>
              <a:off x="2691" y="2262"/>
              <a:ext cx="1489" cy="215"/>
            </a:xfrm>
            <a:prstGeom prst="rect">
              <a:avLst/>
            </a:prstGeom>
            <a:solidFill>
              <a:srgbClr val="4F81BD"/>
            </a:solidFill>
            <a:ln w="9525">
              <a:solidFill>
                <a:srgbClr val="000000"/>
              </a:solidFill>
              <a:miter lim="800000"/>
              <a:headEnd/>
              <a:tailEnd/>
            </a:ln>
          </p:spPr>
          <p:txBody>
            <a:bodyPr/>
            <a:lstStyle/>
            <a:p>
              <a:endParaRPr lang="en-GB" sz="1800"/>
            </a:p>
          </p:txBody>
        </p:sp>
        <p:sp>
          <p:nvSpPr>
            <p:cNvPr id="57" name="Rectangle 17"/>
            <p:cNvSpPr>
              <a:spLocks noChangeArrowheads="1"/>
            </p:cNvSpPr>
            <p:nvPr/>
          </p:nvSpPr>
          <p:spPr bwMode="auto">
            <a:xfrm>
              <a:off x="2691" y="1747"/>
              <a:ext cx="1988" cy="208"/>
            </a:xfrm>
            <a:prstGeom prst="rect">
              <a:avLst/>
            </a:prstGeom>
            <a:solidFill>
              <a:srgbClr val="FF9900"/>
            </a:solidFill>
            <a:ln w="9525">
              <a:solidFill>
                <a:srgbClr val="000000"/>
              </a:solidFill>
              <a:miter lim="800000"/>
              <a:headEnd/>
              <a:tailEnd/>
            </a:ln>
          </p:spPr>
          <p:txBody>
            <a:bodyPr/>
            <a:lstStyle/>
            <a:p>
              <a:endParaRPr lang="en-GB" sz="1800"/>
            </a:p>
          </p:txBody>
        </p:sp>
        <p:sp>
          <p:nvSpPr>
            <p:cNvPr id="58" name="Rectangle 18"/>
            <p:cNvSpPr>
              <a:spLocks noChangeArrowheads="1"/>
            </p:cNvSpPr>
            <p:nvPr/>
          </p:nvSpPr>
          <p:spPr bwMode="auto">
            <a:xfrm>
              <a:off x="2691" y="1225"/>
              <a:ext cx="505" cy="215"/>
            </a:xfrm>
            <a:prstGeom prst="rect">
              <a:avLst/>
            </a:prstGeom>
            <a:solidFill>
              <a:srgbClr val="FF0000"/>
            </a:solidFill>
            <a:ln w="9525">
              <a:solidFill>
                <a:srgbClr val="000000"/>
              </a:solidFill>
              <a:miter lim="800000"/>
              <a:headEnd/>
              <a:tailEnd/>
            </a:ln>
          </p:spPr>
          <p:txBody>
            <a:bodyPr/>
            <a:lstStyle/>
            <a:p>
              <a:endParaRPr lang="en-GB" sz="1800"/>
            </a:p>
          </p:txBody>
        </p:sp>
        <p:sp>
          <p:nvSpPr>
            <p:cNvPr id="59" name="Line 19"/>
            <p:cNvSpPr>
              <a:spLocks noChangeShapeType="1"/>
            </p:cNvSpPr>
            <p:nvPr/>
          </p:nvSpPr>
          <p:spPr bwMode="auto">
            <a:xfrm>
              <a:off x="2691" y="3153"/>
              <a:ext cx="2486" cy="0"/>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0" name="Line 20"/>
            <p:cNvSpPr>
              <a:spLocks noChangeShapeType="1"/>
            </p:cNvSpPr>
            <p:nvPr/>
          </p:nvSpPr>
          <p:spPr bwMode="auto">
            <a:xfrm flipV="1">
              <a:off x="2691" y="3153"/>
              <a:ext cx="0" cy="55"/>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 name="Line 21"/>
            <p:cNvSpPr>
              <a:spLocks noChangeShapeType="1"/>
            </p:cNvSpPr>
            <p:nvPr/>
          </p:nvSpPr>
          <p:spPr bwMode="auto">
            <a:xfrm flipV="1">
              <a:off x="3189" y="3153"/>
              <a:ext cx="0" cy="55"/>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 name="Line 22"/>
            <p:cNvSpPr>
              <a:spLocks noChangeShapeType="1"/>
            </p:cNvSpPr>
            <p:nvPr/>
          </p:nvSpPr>
          <p:spPr bwMode="auto">
            <a:xfrm flipV="1">
              <a:off x="3688" y="3153"/>
              <a:ext cx="0" cy="55"/>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3" name="Line 23"/>
            <p:cNvSpPr>
              <a:spLocks noChangeShapeType="1"/>
            </p:cNvSpPr>
            <p:nvPr/>
          </p:nvSpPr>
          <p:spPr bwMode="auto">
            <a:xfrm flipV="1">
              <a:off x="4180" y="3153"/>
              <a:ext cx="0" cy="55"/>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 name="Line 24"/>
            <p:cNvSpPr>
              <a:spLocks noChangeShapeType="1"/>
            </p:cNvSpPr>
            <p:nvPr/>
          </p:nvSpPr>
          <p:spPr bwMode="auto">
            <a:xfrm flipV="1">
              <a:off x="4679" y="3153"/>
              <a:ext cx="0" cy="55"/>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5" name="Line 25"/>
            <p:cNvSpPr>
              <a:spLocks noChangeShapeType="1"/>
            </p:cNvSpPr>
            <p:nvPr/>
          </p:nvSpPr>
          <p:spPr bwMode="auto">
            <a:xfrm flipV="1">
              <a:off x="5177" y="3153"/>
              <a:ext cx="0" cy="55"/>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 name="Line 26"/>
            <p:cNvSpPr>
              <a:spLocks noChangeShapeType="1"/>
            </p:cNvSpPr>
            <p:nvPr/>
          </p:nvSpPr>
          <p:spPr bwMode="auto">
            <a:xfrm>
              <a:off x="2691" y="1071"/>
              <a:ext cx="0" cy="2082"/>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 name="Line 27"/>
            <p:cNvSpPr>
              <a:spLocks noChangeShapeType="1"/>
            </p:cNvSpPr>
            <p:nvPr/>
          </p:nvSpPr>
          <p:spPr bwMode="auto">
            <a:xfrm>
              <a:off x="2639" y="3153"/>
              <a:ext cx="52" cy="0"/>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 name="Line 28"/>
            <p:cNvSpPr>
              <a:spLocks noChangeShapeType="1"/>
            </p:cNvSpPr>
            <p:nvPr/>
          </p:nvSpPr>
          <p:spPr bwMode="auto">
            <a:xfrm>
              <a:off x="2639" y="2631"/>
              <a:ext cx="52" cy="0"/>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 name="Line 29"/>
            <p:cNvSpPr>
              <a:spLocks noChangeShapeType="1"/>
            </p:cNvSpPr>
            <p:nvPr/>
          </p:nvSpPr>
          <p:spPr bwMode="auto">
            <a:xfrm>
              <a:off x="2639" y="2109"/>
              <a:ext cx="52" cy="0"/>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 name="Line 30"/>
            <p:cNvSpPr>
              <a:spLocks noChangeShapeType="1"/>
            </p:cNvSpPr>
            <p:nvPr/>
          </p:nvSpPr>
          <p:spPr bwMode="auto">
            <a:xfrm>
              <a:off x="2639" y="1593"/>
              <a:ext cx="52" cy="0"/>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 name="Line 31"/>
            <p:cNvSpPr>
              <a:spLocks noChangeShapeType="1"/>
            </p:cNvSpPr>
            <p:nvPr/>
          </p:nvSpPr>
          <p:spPr bwMode="auto">
            <a:xfrm>
              <a:off x="2639" y="1071"/>
              <a:ext cx="52" cy="0"/>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 name="Rectangle 32"/>
            <p:cNvSpPr>
              <a:spLocks noChangeArrowheads="1"/>
            </p:cNvSpPr>
            <p:nvPr/>
          </p:nvSpPr>
          <p:spPr bwMode="auto">
            <a:xfrm>
              <a:off x="2652" y="3313"/>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GB" sz="2100" b="1">
                  <a:solidFill>
                    <a:srgbClr val="000080"/>
                  </a:solidFill>
                </a:rPr>
                <a:t>0</a:t>
              </a:r>
              <a:endParaRPr lang="en-GB" sz="1800"/>
            </a:p>
          </p:txBody>
        </p:sp>
        <p:sp>
          <p:nvSpPr>
            <p:cNvPr id="73" name="Rectangle 33"/>
            <p:cNvSpPr>
              <a:spLocks noChangeArrowheads="1"/>
            </p:cNvSpPr>
            <p:nvPr/>
          </p:nvSpPr>
          <p:spPr bwMode="auto">
            <a:xfrm>
              <a:off x="3106" y="3313"/>
              <a:ext cx="18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GB" sz="2100" b="1">
                  <a:solidFill>
                    <a:srgbClr val="000080"/>
                  </a:solidFill>
                </a:rPr>
                <a:t>20</a:t>
              </a:r>
              <a:endParaRPr lang="en-GB" sz="1800"/>
            </a:p>
          </p:txBody>
        </p:sp>
        <p:sp>
          <p:nvSpPr>
            <p:cNvPr id="74" name="Rectangle 34"/>
            <p:cNvSpPr>
              <a:spLocks noChangeArrowheads="1"/>
            </p:cNvSpPr>
            <p:nvPr/>
          </p:nvSpPr>
          <p:spPr bwMode="auto">
            <a:xfrm>
              <a:off x="3605" y="3313"/>
              <a:ext cx="18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GB" sz="2100" b="1">
                  <a:solidFill>
                    <a:srgbClr val="000080"/>
                  </a:solidFill>
                </a:rPr>
                <a:t>40</a:t>
              </a:r>
              <a:endParaRPr lang="en-GB" sz="1800"/>
            </a:p>
          </p:txBody>
        </p:sp>
        <p:sp>
          <p:nvSpPr>
            <p:cNvPr id="75" name="Rectangle 35"/>
            <p:cNvSpPr>
              <a:spLocks noChangeArrowheads="1"/>
            </p:cNvSpPr>
            <p:nvPr/>
          </p:nvSpPr>
          <p:spPr bwMode="auto">
            <a:xfrm>
              <a:off x="4097" y="3313"/>
              <a:ext cx="18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GB" sz="2100" b="1">
                  <a:solidFill>
                    <a:srgbClr val="000080"/>
                  </a:solidFill>
                </a:rPr>
                <a:t>60</a:t>
              </a:r>
              <a:endParaRPr lang="en-GB" sz="1800"/>
            </a:p>
          </p:txBody>
        </p:sp>
        <p:sp>
          <p:nvSpPr>
            <p:cNvPr id="76" name="Rectangle 36"/>
            <p:cNvSpPr>
              <a:spLocks noChangeArrowheads="1"/>
            </p:cNvSpPr>
            <p:nvPr/>
          </p:nvSpPr>
          <p:spPr bwMode="auto">
            <a:xfrm>
              <a:off x="4595" y="3313"/>
              <a:ext cx="18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GB" sz="2100" b="1">
                  <a:solidFill>
                    <a:srgbClr val="000080"/>
                  </a:solidFill>
                </a:rPr>
                <a:t>80</a:t>
              </a:r>
              <a:endParaRPr lang="en-GB" sz="1800"/>
            </a:p>
          </p:txBody>
        </p:sp>
        <p:sp>
          <p:nvSpPr>
            <p:cNvPr id="77" name="Rectangle 37"/>
            <p:cNvSpPr>
              <a:spLocks noChangeArrowheads="1"/>
            </p:cNvSpPr>
            <p:nvPr/>
          </p:nvSpPr>
          <p:spPr bwMode="auto">
            <a:xfrm>
              <a:off x="5056" y="3313"/>
              <a:ext cx="27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GB" sz="2100" b="1">
                  <a:solidFill>
                    <a:srgbClr val="000080"/>
                  </a:solidFill>
                </a:rPr>
                <a:t>100</a:t>
              </a:r>
              <a:endParaRPr lang="en-GB" sz="1800"/>
            </a:p>
          </p:txBody>
        </p:sp>
        <p:sp>
          <p:nvSpPr>
            <p:cNvPr id="78" name="Rectangle 42"/>
            <p:cNvSpPr>
              <a:spLocks noChangeArrowheads="1"/>
            </p:cNvSpPr>
            <p:nvPr/>
          </p:nvSpPr>
          <p:spPr bwMode="auto">
            <a:xfrm>
              <a:off x="2956" y="3515"/>
              <a:ext cx="149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GB" sz="2100" b="1" dirty="0">
                  <a:solidFill>
                    <a:srgbClr val="000080"/>
                  </a:solidFill>
                </a:rPr>
                <a:t>% </a:t>
              </a:r>
              <a:r>
                <a:rPr lang="en-GB" sz="2100" b="1" dirty="0" smtClean="0">
                  <a:solidFill>
                    <a:srgbClr val="000080"/>
                  </a:solidFill>
                </a:rPr>
                <a:t>affected within 1yr</a:t>
              </a:r>
              <a:endParaRPr lang="en-GB" sz="1800" dirty="0"/>
            </a:p>
          </p:txBody>
        </p:sp>
      </p:grpSp>
    </p:spTree>
    <p:extLst>
      <p:ext uri="{BB962C8B-B14F-4D97-AF65-F5344CB8AC3E}">
        <p14:creationId xmlns:p14="http://schemas.microsoft.com/office/powerpoint/2010/main" val="3953928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16</a:t>
            </a:fld>
            <a:endParaRPr lang="en-US" dirty="0"/>
          </a:p>
        </p:txBody>
      </p:sp>
      <p:sp>
        <p:nvSpPr>
          <p:cNvPr id="3" name="Title 2"/>
          <p:cNvSpPr>
            <a:spLocks noGrp="1"/>
          </p:cNvSpPr>
          <p:nvPr>
            <p:ph type="title"/>
          </p:nvPr>
        </p:nvSpPr>
        <p:spPr/>
        <p:txBody>
          <a:bodyPr/>
          <a:lstStyle/>
          <a:p>
            <a:r>
              <a:rPr lang="en-GB" dirty="0" smtClean="0"/>
              <a:t>The impact of fractures on health and social services </a:t>
            </a:r>
            <a:endParaRPr lang="en-GB" dirty="0"/>
          </a:p>
        </p:txBody>
      </p:sp>
      <p:sp>
        <p:nvSpPr>
          <p:cNvPr id="4" name="Content Placeholder 3"/>
          <p:cNvSpPr>
            <a:spLocks noGrp="1"/>
          </p:cNvSpPr>
          <p:nvPr>
            <p:ph sz="quarter" idx="11"/>
          </p:nvPr>
        </p:nvSpPr>
        <p:spPr>
          <a:xfrm>
            <a:off x="0" y="2525944"/>
            <a:ext cx="9144000" cy="4071407"/>
          </a:xfrm>
        </p:spPr>
        <p:txBody>
          <a:bodyPr/>
          <a:lstStyle/>
          <a:p>
            <a:pPr marL="582613" lvl="1" indent="-182563" defTabSz="914400">
              <a:lnSpc>
                <a:spcPct val="150000"/>
              </a:lnSpc>
              <a:buClr>
                <a:srgbClr val="9E9EBB"/>
              </a:buClr>
            </a:pPr>
            <a:r>
              <a:rPr lang="en-GB" dirty="0" smtClean="0">
                <a:solidFill>
                  <a:srgbClr val="000066"/>
                </a:solidFill>
              </a:rPr>
              <a:t>Every </a:t>
            </a:r>
            <a:r>
              <a:rPr lang="en-GB" dirty="0">
                <a:solidFill>
                  <a:srgbClr val="000066"/>
                </a:solidFill>
              </a:rPr>
              <a:t>year in the UK:</a:t>
            </a:r>
          </a:p>
          <a:p>
            <a:pPr marL="182563" indent="-182563" defTabSz="914400">
              <a:lnSpc>
                <a:spcPct val="150000"/>
              </a:lnSpc>
              <a:buClr>
                <a:srgbClr val="9E9EBB"/>
              </a:buClr>
            </a:pPr>
            <a:endParaRPr lang="en-GB" sz="1800" dirty="0">
              <a:solidFill>
                <a:srgbClr val="000066"/>
              </a:solidFill>
            </a:endParaRPr>
          </a:p>
          <a:p>
            <a:pPr marL="943200" lvl="3" indent="-457200" defTabSz="914400">
              <a:lnSpc>
                <a:spcPct val="150000"/>
              </a:lnSpc>
              <a:buClr>
                <a:srgbClr val="14377D"/>
              </a:buClr>
              <a:buFont typeface="Arial" pitchFamily="34" charset="0"/>
              <a:buChar char="•"/>
            </a:pPr>
            <a:r>
              <a:rPr lang="en-GB" b="1" dirty="0">
                <a:solidFill>
                  <a:srgbClr val="000066"/>
                </a:solidFill>
              </a:rPr>
              <a:t>300,000 </a:t>
            </a:r>
            <a:r>
              <a:rPr lang="en-GB" dirty="0">
                <a:solidFill>
                  <a:srgbClr val="000066"/>
                </a:solidFill>
              </a:rPr>
              <a:t>osteoporotic fractures</a:t>
            </a:r>
          </a:p>
          <a:p>
            <a:pPr defTabSz="914400">
              <a:lnSpc>
                <a:spcPct val="150000"/>
              </a:lnSpc>
              <a:buClr>
                <a:srgbClr val="14377D"/>
              </a:buClr>
            </a:pPr>
            <a:endParaRPr lang="en-GB" dirty="0">
              <a:solidFill>
                <a:srgbClr val="000066"/>
              </a:solidFill>
            </a:endParaRPr>
          </a:p>
          <a:p>
            <a:pPr marL="943200" lvl="3" indent="-457200" defTabSz="914400">
              <a:buClr>
                <a:srgbClr val="14377D"/>
              </a:buClr>
              <a:buFont typeface="Arial" pitchFamily="34" charset="0"/>
              <a:buChar char="•"/>
            </a:pPr>
            <a:r>
              <a:rPr lang="en-GB" b="1" dirty="0" smtClean="0">
                <a:solidFill>
                  <a:srgbClr val="000066"/>
                </a:solidFill>
                <a:cs typeface="Arial" pitchFamily="34" charset="0"/>
              </a:rPr>
              <a:t>Over </a:t>
            </a:r>
            <a:r>
              <a:rPr lang="en-GB" b="1" dirty="0">
                <a:solidFill>
                  <a:srgbClr val="000066"/>
                </a:solidFill>
                <a:cs typeface="Arial" pitchFamily="34" charset="0"/>
              </a:rPr>
              <a:t>£2.3 billion </a:t>
            </a:r>
            <a:r>
              <a:rPr lang="en-GB" dirty="0">
                <a:solidFill>
                  <a:srgbClr val="000066"/>
                </a:solidFill>
                <a:cs typeface="Arial" pitchFamily="34" charset="0"/>
              </a:rPr>
              <a:t>per year on hospital and social care costs for hip fracture alone </a:t>
            </a:r>
            <a:r>
              <a:rPr lang="en-GB" dirty="0" smtClean="0">
                <a:solidFill>
                  <a:srgbClr val="000066"/>
                </a:solidFill>
                <a:cs typeface="Arial" pitchFamily="34" charset="0"/>
              </a:rPr>
              <a:t>- </a:t>
            </a:r>
            <a:endParaRPr lang="en-GB" dirty="0">
              <a:solidFill>
                <a:srgbClr val="000066"/>
              </a:solidFill>
              <a:cs typeface="Arial" pitchFamily="34" charset="0"/>
            </a:endParaRPr>
          </a:p>
          <a:p>
            <a:pPr lvl="3" indent="0" defTabSz="914400">
              <a:buClr>
                <a:srgbClr val="14377D"/>
              </a:buClr>
              <a:buNone/>
            </a:pPr>
            <a:r>
              <a:rPr lang="en-GB" dirty="0" smtClean="0">
                <a:solidFill>
                  <a:srgbClr val="000066"/>
                </a:solidFill>
                <a:cs typeface="Arial" pitchFamily="34" charset="0"/>
              </a:rPr>
              <a:t>	</a:t>
            </a:r>
            <a:r>
              <a:rPr lang="en-GB" dirty="0" smtClean="0">
                <a:solidFill>
                  <a:srgbClr val="000066"/>
                </a:solidFill>
              </a:rPr>
              <a:t>(</a:t>
            </a:r>
            <a:r>
              <a:rPr lang="en-GB" dirty="0">
                <a:solidFill>
                  <a:srgbClr val="000066"/>
                </a:solidFill>
              </a:rPr>
              <a:t>approx. </a:t>
            </a:r>
            <a:r>
              <a:rPr lang="en-GB" b="1" dirty="0">
                <a:solidFill>
                  <a:srgbClr val="000066"/>
                </a:solidFill>
              </a:rPr>
              <a:t>£6 million/day</a:t>
            </a:r>
            <a:r>
              <a:rPr lang="en-GB" dirty="0">
                <a:solidFill>
                  <a:srgbClr val="000066"/>
                </a:solidFill>
              </a:rPr>
              <a:t>)</a:t>
            </a:r>
            <a:r>
              <a:rPr lang="en-GB" sz="2000" b="1" dirty="0">
                <a:solidFill>
                  <a:srgbClr val="000066"/>
                </a:solidFill>
              </a:rPr>
              <a:t>  </a:t>
            </a:r>
          </a:p>
          <a:p>
            <a:endParaRPr lang="en-GB" dirty="0"/>
          </a:p>
        </p:txBody>
      </p:sp>
    </p:spTree>
    <p:extLst>
      <p:ext uri="{BB962C8B-B14F-4D97-AF65-F5344CB8AC3E}">
        <p14:creationId xmlns:p14="http://schemas.microsoft.com/office/powerpoint/2010/main" val="580707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17</a:t>
            </a:fld>
            <a:endParaRPr lang="en-US" dirty="0"/>
          </a:p>
        </p:txBody>
      </p:sp>
      <p:sp>
        <p:nvSpPr>
          <p:cNvPr id="3" name="Title 2"/>
          <p:cNvSpPr>
            <a:spLocks noGrp="1"/>
          </p:cNvSpPr>
          <p:nvPr>
            <p:ph type="title"/>
          </p:nvPr>
        </p:nvSpPr>
        <p:spPr/>
        <p:txBody>
          <a:bodyPr/>
          <a:lstStyle/>
          <a:p>
            <a:r>
              <a:rPr lang="en-GB" dirty="0" smtClean="0"/>
              <a:t>How do I know if my bones are fragile? </a:t>
            </a:r>
            <a:endParaRPr lang="en-GB" dirty="0"/>
          </a:p>
        </p:txBody>
      </p:sp>
      <p:sp>
        <p:nvSpPr>
          <p:cNvPr id="5" name="Rectangle 4"/>
          <p:cNvSpPr>
            <a:spLocks noChangeArrowheads="1"/>
          </p:cNvSpPr>
          <p:nvPr/>
        </p:nvSpPr>
        <p:spPr bwMode="auto">
          <a:xfrm>
            <a:off x="383303" y="2206658"/>
            <a:ext cx="8581185" cy="454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0975" indent="-180975" defTabSz="914400">
              <a:spcBef>
                <a:spcPct val="20000"/>
              </a:spcBef>
              <a:buClr>
                <a:srgbClr val="14377D"/>
              </a:buClr>
            </a:pPr>
            <a:endParaRPr lang="en-GB" sz="1100" b="1" dirty="0" smtClean="0">
              <a:solidFill>
                <a:srgbClr val="000066"/>
              </a:solidFill>
              <a:latin typeface="Arial" pitchFamily="34" charset="0"/>
              <a:cs typeface="Arial" pitchFamily="34" charset="0"/>
            </a:endParaRPr>
          </a:p>
          <a:p>
            <a:pPr marL="180975" indent="-180975" defTabSz="914400">
              <a:spcBef>
                <a:spcPct val="20000"/>
              </a:spcBef>
              <a:buClr>
                <a:srgbClr val="14377D"/>
              </a:buClr>
            </a:pPr>
            <a:r>
              <a:rPr lang="en-GB" sz="2000" b="1" dirty="0" smtClean="0">
                <a:solidFill>
                  <a:srgbClr val="000066"/>
                </a:solidFill>
                <a:cs typeface="Arial" pitchFamily="34" charset="0"/>
              </a:rPr>
              <a:t>Signs </a:t>
            </a:r>
            <a:r>
              <a:rPr lang="en-GB" sz="2000" b="1" dirty="0">
                <a:solidFill>
                  <a:srgbClr val="000066"/>
                </a:solidFill>
                <a:cs typeface="Arial" pitchFamily="34" charset="0"/>
              </a:rPr>
              <a:t>and </a:t>
            </a:r>
            <a:r>
              <a:rPr lang="en-GB" sz="2000" b="1" dirty="0" smtClean="0">
                <a:solidFill>
                  <a:srgbClr val="000066"/>
                </a:solidFill>
                <a:cs typeface="Arial" pitchFamily="34" charset="0"/>
              </a:rPr>
              <a:t>symptoms:</a:t>
            </a:r>
          </a:p>
          <a:p>
            <a:pPr marL="180975" indent="-180975" defTabSz="914400">
              <a:spcBef>
                <a:spcPct val="20000"/>
              </a:spcBef>
              <a:buClr>
                <a:srgbClr val="14377D"/>
              </a:buClr>
            </a:pPr>
            <a:endParaRPr lang="en-GB" sz="2000" b="1" dirty="0">
              <a:solidFill>
                <a:srgbClr val="000066"/>
              </a:solidFill>
              <a:cs typeface="Arial" pitchFamily="34" charset="0"/>
            </a:endParaRPr>
          </a:p>
          <a:p>
            <a:pPr marL="342900" indent="-342900" defTabSz="914400">
              <a:spcBef>
                <a:spcPct val="20000"/>
              </a:spcBef>
              <a:buClr>
                <a:srgbClr val="14377D"/>
              </a:buClr>
              <a:buFont typeface="Arial" panose="020B0604020202020204" pitchFamily="34" charset="0"/>
              <a:buChar char="•"/>
            </a:pPr>
            <a:r>
              <a:rPr lang="en-GB" sz="2400" dirty="0">
                <a:solidFill>
                  <a:srgbClr val="000066"/>
                </a:solidFill>
                <a:cs typeface="Arial" pitchFamily="34" charset="0"/>
              </a:rPr>
              <a:t>Osteoporosis is painless unless bones </a:t>
            </a:r>
            <a:endParaRPr lang="en-GB" sz="2400" dirty="0" smtClean="0">
              <a:solidFill>
                <a:srgbClr val="000066"/>
              </a:solidFill>
              <a:cs typeface="Arial" pitchFamily="34" charset="0"/>
            </a:endParaRPr>
          </a:p>
          <a:p>
            <a:pPr defTabSz="914400">
              <a:spcBef>
                <a:spcPct val="20000"/>
              </a:spcBef>
              <a:buClr>
                <a:srgbClr val="14377D"/>
              </a:buClr>
            </a:pPr>
            <a:r>
              <a:rPr lang="en-GB" sz="2400" dirty="0" smtClean="0">
                <a:solidFill>
                  <a:srgbClr val="000066"/>
                </a:solidFill>
                <a:cs typeface="Arial" pitchFamily="34" charset="0"/>
              </a:rPr>
              <a:t>   break </a:t>
            </a:r>
            <a:r>
              <a:rPr lang="en-GB" sz="2400" dirty="0">
                <a:solidFill>
                  <a:srgbClr val="000066"/>
                </a:solidFill>
                <a:cs typeface="Arial" pitchFamily="34" charset="0"/>
              </a:rPr>
              <a:t>(fracture</a:t>
            </a:r>
            <a:r>
              <a:rPr lang="en-GB" sz="2400" dirty="0" smtClean="0">
                <a:solidFill>
                  <a:srgbClr val="000066"/>
                </a:solidFill>
                <a:cs typeface="Arial" pitchFamily="34" charset="0"/>
              </a:rPr>
              <a:t>)</a:t>
            </a:r>
          </a:p>
          <a:p>
            <a:pPr marL="285750" indent="-285750" defTabSz="914400">
              <a:spcBef>
                <a:spcPct val="20000"/>
              </a:spcBef>
              <a:buClr>
                <a:srgbClr val="14377D"/>
              </a:buClr>
              <a:buFont typeface="Arial" panose="020B0604020202020204" pitchFamily="34" charset="0"/>
              <a:buChar char="•"/>
            </a:pPr>
            <a:endParaRPr lang="en-GB" sz="1600" dirty="0">
              <a:solidFill>
                <a:srgbClr val="000066"/>
              </a:solidFill>
              <a:cs typeface="Arial" pitchFamily="34" charset="0"/>
            </a:endParaRPr>
          </a:p>
          <a:p>
            <a:pPr marL="342900" indent="-342900" defTabSz="914400">
              <a:spcBef>
                <a:spcPct val="20000"/>
              </a:spcBef>
              <a:buClr>
                <a:srgbClr val="14377D"/>
              </a:buClr>
              <a:buFont typeface="Arial" panose="020B0604020202020204" pitchFamily="34" charset="0"/>
              <a:buChar char="•"/>
            </a:pPr>
            <a:r>
              <a:rPr lang="en-GB" sz="2400" dirty="0">
                <a:solidFill>
                  <a:srgbClr val="000066"/>
                </a:solidFill>
                <a:cs typeface="Arial" pitchFamily="34" charset="0"/>
              </a:rPr>
              <a:t>Fragile bones may break easily without too much </a:t>
            </a:r>
            <a:r>
              <a:rPr lang="en-GB" sz="2400" dirty="0" smtClean="0">
                <a:solidFill>
                  <a:srgbClr val="000066"/>
                </a:solidFill>
                <a:cs typeface="Arial" pitchFamily="34" charset="0"/>
              </a:rPr>
              <a:t>force</a:t>
            </a:r>
          </a:p>
          <a:p>
            <a:pPr marL="285750" indent="-285750" defTabSz="914400">
              <a:spcBef>
                <a:spcPct val="20000"/>
              </a:spcBef>
              <a:buClr>
                <a:srgbClr val="14377D"/>
              </a:buClr>
              <a:buFont typeface="Arial" panose="020B0604020202020204" pitchFamily="34" charset="0"/>
              <a:buChar char="•"/>
            </a:pPr>
            <a:endParaRPr lang="en-GB" sz="1600" dirty="0">
              <a:solidFill>
                <a:srgbClr val="000066"/>
              </a:solidFill>
              <a:cs typeface="Arial" pitchFamily="34" charset="0"/>
            </a:endParaRPr>
          </a:p>
          <a:p>
            <a:pPr marL="342900" indent="-342900" defTabSz="914400">
              <a:spcBef>
                <a:spcPct val="20000"/>
              </a:spcBef>
              <a:buClr>
                <a:srgbClr val="14377D"/>
              </a:buClr>
              <a:buFont typeface="Arial" panose="020B0604020202020204" pitchFamily="34" charset="0"/>
              <a:buChar char="•"/>
            </a:pPr>
            <a:r>
              <a:rPr lang="en-GB" sz="2400" dirty="0">
                <a:solidFill>
                  <a:srgbClr val="000066"/>
                </a:solidFill>
                <a:cs typeface="Arial" pitchFamily="34" charset="0"/>
              </a:rPr>
              <a:t>Significant height loss and curvature of the spine may indicate compression </a:t>
            </a:r>
            <a:r>
              <a:rPr lang="en-GB" sz="2400" dirty="0" smtClean="0">
                <a:solidFill>
                  <a:srgbClr val="000066"/>
                </a:solidFill>
                <a:cs typeface="Arial" pitchFamily="34" charset="0"/>
              </a:rPr>
              <a:t>fractures</a:t>
            </a:r>
          </a:p>
          <a:p>
            <a:pPr defTabSz="914400">
              <a:spcBef>
                <a:spcPct val="20000"/>
              </a:spcBef>
              <a:buClr>
                <a:srgbClr val="14377D"/>
              </a:buClr>
            </a:pPr>
            <a:endParaRPr lang="en-GB" sz="2400" dirty="0">
              <a:solidFill>
                <a:srgbClr val="000066"/>
              </a:solidFill>
              <a:cs typeface="Arial" pitchFamily="34" charset="0"/>
            </a:endParaRPr>
          </a:p>
        </p:txBody>
      </p:sp>
      <p:pic>
        <p:nvPicPr>
          <p:cNvPr id="6" name="Picture 7" descr="doc note lad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9651" y="2322592"/>
            <a:ext cx="2169067" cy="193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215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18</a:t>
            </a:fld>
            <a:endParaRPr lang="en-US" dirty="0"/>
          </a:p>
        </p:txBody>
      </p:sp>
      <p:sp>
        <p:nvSpPr>
          <p:cNvPr id="3" name="Title 2"/>
          <p:cNvSpPr>
            <a:spLocks noGrp="1"/>
          </p:cNvSpPr>
          <p:nvPr>
            <p:ph type="title"/>
          </p:nvPr>
        </p:nvSpPr>
        <p:spPr/>
        <p:txBody>
          <a:bodyPr/>
          <a:lstStyle/>
          <a:p>
            <a:r>
              <a:rPr lang="en-GB" dirty="0" smtClean="0"/>
              <a:t>How do I know if my bones are fragile? </a:t>
            </a:r>
            <a:endParaRPr lang="en-GB" dirty="0"/>
          </a:p>
        </p:txBody>
      </p:sp>
      <p:sp>
        <p:nvSpPr>
          <p:cNvPr id="5" name="Rectangle 3"/>
          <p:cNvSpPr>
            <a:spLocks noChangeArrowheads="1"/>
          </p:cNvSpPr>
          <p:nvPr/>
        </p:nvSpPr>
        <p:spPr bwMode="auto">
          <a:xfrm>
            <a:off x="179512" y="2992034"/>
            <a:ext cx="8445252"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spcBef>
                <a:spcPct val="20000"/>
              </a:spcBef>
              <a:buClr>
                <a:srgbClr val="14377D"/>
              </a:buClr>
              <a:buFont typeface="Arial" pitchFamily="34" charset="0"/>
              <a:buChar char="•"/>
            </a:pPr>
            <a:r>
              <a:rPr lang="en-GB" sz="2400" dirty="0" smtClean="0">
                <a:solidFill>
                  <a:srgbClr val="000066"/>
                </a:solidFill>
              </a:rPr>
              <a:t>Risk </a:t>
            </a:r>
            <a:r>
              <a:rPr lang="en-GB" sz="2400" dirty="0">
                <a:solidFill>
                  <a:srgbClr val="000066"/>
                </a:solidFill>
              </a:rPr>
              <a:t>factors will make fragile bones more </a:t>
            </a:r>
            <a:r>
              <a:rPr lang="en-GB" sz="2400" dirty="0" smtClean="0">
                <a:solidFill>
                  <a:srgbClr val="000066"/>
                </a:solidFill>
              </a:rPr>
              <a:t>likely</a:t>
            </a:r>
          </a:p>
          <a:p>
            <a:pPr>
              <a:spcBef>
                <a:spcPct val="20000"/>
              </a:spcBef>
              <a:buClr>
                <a:srgbClr val="14377D"/>
              </a:buClr>
            </a:pPr>
            <a:endParaRPr lang="en-GB" sz="2400" dirty="0" smtClean="0">
              <a:solidFill>
                <a:srgbClr val="000066"/>
              </a:solidFill>
            </a:endParaRPr>
          </a:p>
          <a:p>
            <a:pPr>
              <a:spcBef>
                <a:spcPct val="20000"/>
              </a:spcBef>
              <a:buClr>
                <a:srgbClr val="14377D"/>
              </a:buClr>
            </a:pPr>
            <a:endParaRPr lang="en-GB" sz="2400" dirty="0">
              <a:solidFill>
                <a:srgbClr val="000066"/>
              </a:solidFill>
            </a:endParaRPr>
          </a:p>
          <a:p>
            <a:pPr marL="457200" indent="-457200">
              <a:spcBef>
                <a:spcPct val="20000"/>
              </a:spcBef>
              <a:buClr>
                <a:srgbClr val="14377D"/>
              </a:buClr>
              <a:buFont typeface="Arial" pitchFamily="34" charset="0"/>
              <a:buChar char="•"/>
            </a:pPr>
            <a:r>
              <a:rPr lang="en-GB" sz="2400" dirty="0" smtClean="0">
                <a:solidFill>
                  <a:srgbClr val="000066"/>
                </a:solidFill>
              </a:rPr>
              <a:t>A </a:t>
            </a:r>
            <a:r>
              <a:rPr lang="en-GB" sz="2400" dirty="0">
                <a:solidFill>
                  <a:srgbClr val="000066"/>
                </a:solidFill>
              </a:rPr>
              <a:t>bone density scan will indicate if bones are </a:t>
            </a:r>
            <a:r>
              <a:rPr lang="en-GB" sz="2400" dirty="0" smtClean="0">
                <a:solidFill>
                  <a:srgbClr val="000066"/>
                </a:solidFill>
              </a:rPr>
              <a:t>less </a:t>
            </a:r>
            <a:r>
              <a:rPr lang="en-GB" sz="2400" dirty="0">
                <a:solidFill>
                  <a:srgbClr val="000066"/>
                </a:solidFill>
              </a:rPr>
              <a:t>dense than average, but it is not needed </a:t>
            </a:r>
            <a:r>
              <a:rPr lang="en-GB" sz="2400" dirty="0" smtClean="0">
                <a:solidFill>
                  <a:srgbClr val="000066"/>
                </a:solidFill>
              </a:rPr>
              <a:t>by everyone</a:t>
            </a:r>
            <a:endParaRPr lang="en-GB" sz="2400" dirty="0">
              <a:solidFill>
                <a:srgbClr val="000066"/>
              </a:solidFill>
            </a:endParaRPr>
          </a:p>
        </p:txBody>
      </p:sp>
    </p:spTree>
    <p:extLst>
      <p:ext uri="{BB962C8B-B14F-4D97-AF65-F5344CB8AC3E}">
        <p14:creationId xmlns:p14="http://schemas.microsoft.com/office/powerpoint/2010/main" val="1962562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19</a:t>
            </a:fld>
            <a:endParaRPr lang="en-US" dirty="0"/>
          </a:p>
        </p:txBody>
      </p:sp>
      <p:sp>
        <p:nvSpPr>
          <p:cNvPr id="3" name="Title 2"/>
          <p:cNvSpPr>
            <a:spLocks noGrp="1"/>
          </p:cNvSpPr>
          <p:nvPr>
            <p:ph type="title"/>
          </p:nvPr>
        </p:nvSpPr>
        <p:spPr>
          <a:xfrm>
            <a:off x="383303" y="1471820"/>
            <a:ext cx="8653193" cy="543247"/>
          </a:xfrm>
        </p:spPr>
        <p:txBody>
          <a:bodyPr/>
          <a:lstStyle/>
          <a:p>
            <a:r>
              <a:rPr lang="en-GB" dirty="0" smtClean="0"/>
              <a:t>Risk factors for osteoporosis and fractures</a:t>
            </a:r>
            <a:endParaRPr lang="en-GB" dirty="0"/>
          </a:p>
        </p:txBody>
      </p:sp>
      <p:sp>
        <p:nvSpPr>
          <p:cNvPr id="5" name="Rectangle 3"/>
          <p:cNvSpPr>
            <a:spLocks noChangeArrowheads="1"/>
          </p:cNvSpPr>
          <p:nvPr/>
        </p:nvSpPr>
        <p:spPr bwMode="auto">
          <a:xfrm>
            <a:off x="186437" y="2519316"/>
            <a:ext cx="8856984" cy="400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457200" indent="-457200" defTabSz="914400">
              <a:lnSpc>
                <a:spcPct val="150000"/>
              </a:lnSpc>
              <a:spcBef>
                <a:spcPct val="20000"/>
              </a:spcBef>
              <a:buFont typeface="Arial" pitchFamily="34" charset="0"/>
              <a:buChar char="•"/>
            </a:pPr>
            <a:r>
              <a:rPr lang="en-GB" sz="2400" dirty="0">
                <a:solidFill>
                  <a:srgbClr val="000066"/>
                </a:solidFill>
              </a:rPr>
              <a:t>Age</a:t>
            </a:r>
          </a:p>
          <a:p>
            <a:pPr marL="457200" indent="-457200" defTabSz="914400">
              <a:lnSpc>
                <a:spcPct val="150000"/>
              </a:lnSpc>
              <a:spcBef>
                <a:spcPct val="20000"/>
              </a:spcBef>
              <a:buFont typeface="Arial" pitchFamily="34" charset="0"/>
              <a:buChar char="•"/>
            </a:pPr>
            <a:r>
              <a:rPr lang="en-GB" sz="2400" dirty="0">
                <a:solidFill>
                  <a:srgbClr val="000066"/>
                </a:solidFill>
              </a:rPr>
              <a:t>Race</a:t>
            </a:r>
          </a:p>
          <a:p>
            <a:pPr marL="457200" indent="-457200" defTabSz="914400">
              <a:lnSpc>
                <a:spcPct val="150000"/>
              </a:lnSpc>
              <a:spcBef>
                <a:spcPct val="20000"/>
              </a:spcBef>
              <a:buFont typeface="Arial" pitchFamily="34" charset="0"/>
              <a:buChar char="•"/>
            </a:pPr>
            <a:r>
              <a:rPr lang="en-GB" sz="2400" dirty="0">
                <a:solidFill>
                  <a:srgbClr val="000066"/>
                </a:solidFill>
              </a:rPr>
              <a:t>Gender</a:t>
            </a:r>
          </a:p>
          <a:p>
            <a:pPr marL="457200" indent="-457200" defTabSz="914400">
              <a:lnSpc>
                <a:spcPct val="150000"/>
              </a:lnSpc>
              <a:spcBef>
                <a:spcPct val="20000"/>
              </a:spcBef>
              <a:buFont typeface="Arial" pitchFamily="34" charset="0"/>
              <a:buChar char="•"/>
            </a:pPr>
            <a:r>
              <a:rPr lang="en-GB" sz="2400" dirty="0">
                <a:solidFill>
                  <a:srgbClr val="000066"/>
                </a:solidFill>
              </a:rPr>
              <a:t>Some medicines </a:t>
            </a:r>
            <a:r>
              <a:rPr lang="en-GB" sz="2400" dirty="0" smtClean="0">
                <a:solidFill>
                  <a:srgbClr val="000066"/>
                </a:solidFill>
              </a:rPr>
              <a:t>-</a:t>
            </a:r>
            <a:br>
              <a:rPr lang="en-GB" sz="2400" dirty="0" smtClean="0">
                <a:solidFill>
                  <a:srgbClr val="000066"/>
                </a:solidFill>
              </a:rPr>
            </a:br>
            <a:r>
              <a:rPr lang="en-GB" sz="2400" dirty="0" smtClean="0">
                <a:solidFill>
                  <a:srgbClr val="000066"/>
                </a:solidFill>
              </a:rPr>
              <a:t>e.g. glucocorticoids (‘steroids’), </a:t>
            </a:r>
            <a:r>
              <a:rPr lang="en-GB" sz="2400" dirty="0">
                <a:solidFill>
                  <a:srgbClr val="000066"/>
                </a:solidFill>
              </a:rPr>
              <a:t>breast and </a:t>
            </a:r>
            <a:r>
              <a:rPr lang="en-GB" sz="2400" dirty="0" smtClean="0">
                <a:solidFill>
                  <a:srgbClr val="000066"/>
                </a:solidFill>
              </a:rPr>
              <a:t>prostate cancer </a:t>
            </a:r>
            <a:r>
              <a:rPr lang="en-GB" sz="2400" dirty="0">
                <a:solidFill>
                  <a:srgbClr val="000066"/>
                </a:solidFill>
              </a:rPr>
              <a:t>drugs</a:t>
            </a:r>
          </a:p>
        </p:txBody>
      </p:sp>
    </p:spTree>
    <p:extLst>
      <p:ext uri="{BB962C8B-B14F-4D97-AF65-F5344CB8AC3E}">
        <p14:creationId xmlns:p14="http://schemas.microsoft.com/office/powerpoint/2010/main" val="2967432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2</a:t>
            </a:fld>
            <a:endParaRPr lang="en-US" dirty="0"/>
          </a:p>
        </p:txBody>
      </p:sp>
      <p:sp>
        <p:nvSpPr>
          <p:cNvPr id="3" name="Title 2"/>
          <p:cNvSpPr>
            <a:spLocks noGrp="1"/>
          </p:cNvSpPr>
          <p:nvPr>
            <p:ph type="title"/>
          </p:nvPr>
        </p:nvSpPr>
        <p:spPr>
          <a:xfrm>
            <a:off x="382589" y="1580632"/>
            <a:ext cx="4837484" cy="543247"/>
          </a:xfrm>
        </p:spPr>
        <p:txBody>
          <a:bodyPr/>
          <a:lstStyle/>
          <a:p>
            <a:r>
              <a:rPr lang="en-US" dirty="0" smtClean="0"/>
              <a:t>All about osteoporosis </a:t>
            </a:r>
            <a:endParaRPr lang="en-US" dirty="0"/>
          </a:p>
        </p:txBody>
      </p:sp>
      <p:sp>
        <p:nvSpPr>
          <p:cNvPr id="4" name="Content Placeholder 3"/>
          <p:cNvSpPr>
            <a:spLocks noGrp="1"/>
          </p:cNvSpPr>
          <p:nvPr>
            <p:ph sz="quarter" idx="11"/>
          </p:nvPr>
        </p:nvSpPr>
        <p:spPr>
          <a:xfrm>
            <a:off x="361842" y="2123878"/>
            <a:ext cx="8426130" cy="4329457"/>
          </a:xfrm>
        </p:spPr>
        <p:txBody>
          <a:bodyPr/>
          <a:lstStyle/>
          <a:p>
            <a:pPr marL="457200" indent="-457200" defTabSz="914400">
              <a:lnSpc>
                <a:spcPct val="150000"/>
              </a:lnSpc>
              <a:buFont typeface="Arial" pitchFamily="34" charset="0"/>
              <a:buChar char="•"/>
            </a:pPr>
            <a:r>
              <a:rPr lang="en-GB" dirty="0">
                <a:solidFill>
                  <a:srgbClr val="000066"/>
                </a:solidFill>
              </a:rPr>
              <a:t>What is osteoporosis?</a:t>
            </a:r>
          </a:p>
          <a:p>
            <a:pPr defTabSz="914400">
              <a:lnSpc>
                <a:spcPct val="150000"/>
              </a:lnSpc>
            </a:pPr>
            <a:endParaRPr lang="en-GB" sz="700" dirty="0">
              <a:solidFill>
                <a:srgbClr val="000066"/>
              </a:solidFill>
            </a:endParaRPr>
          </a:p>
          <a:p>
            <a:pPr marL="457200" indent="-457200" defTabSz="914400">
              <a:lnSpc>
                <a:spcPct val="150000"/>
              </a:lnSpc>
              <a:buFont typeface="Arial" pitchFamily="34" charset="0"/>
              <a:buChar char="•"/>
            </a:pPr>
            <a:r>
              <a:rPr lang="en-GB" dirty="0">
                <a:solidFill>
                  <a:srgbClr val="000066"/>
                </a:solidFill>
              </a:rPr>
              <a:t>What are the consequences?</a:t>
            </a:r>
          </a:p>
          <a:p>
            <a:pPr defTabSz="914400">
              <a:lnSpc>
                <a:spcPct val="150000"/>
              </a:lnSpc>
            </a:pPr>
            <a:endParaRPr lang="en-GB" sz="700" dirty="0">
              <a:solidFill>
                <a:srgbClr val="000066"/>
              </a:solidFill>
            </a:endParaRPr>
          </a:p>
          <a:p>
            <a:pPr marL="457200" indent="-457200" defTabSz="914400">
              <a:lnSpc>
                <a:spcPct val="150000"/>
              </a:lnSpc>
              <a:buFont typeface="Arial" pitchFamily="34" charset="0"/>
              <a:buChar char="•"/>
            </a:pPr>
            <a:r>
              <a:rPr lang="en-GB" dirty="0">
                <a:solidFill>
                  <a:srgbClr val="000066"/>
                </a:solidFill>
              </a:rPr>
              <a:t>Finding out if your bones are fragile</a:t>
            </a:r>
          </a:p>
          <a:p>
            <a:pPr defTabSz="914400">
              <a:lnSpc>
                <a:spcPct val="150000"/>
              </a:lnSpc>
            </a:pPr>
            <a:endParaRPr lang="en-GB" sz="700" dirty="0">
              <a:solidFill>
                <a:srgbClr val="000066"/>
              </a:solidFill>
            </a:endParaRPr>
          </a:p>
          <a:p>
            <a:pPr marL="457200" indent="-457200" defTabSz="914400">
              <a:lnSpc>
                <a:spcPct val="150000"/>
              </a:lnSpc>
              <a:buFont typeface="Arial" pitchFamily="34" charset="0"/>
              <a:buChar char="•"/>
            </a:pPr>
            <a:r>
              <a:rPr lang="en-GB" dirty="0">
                <a:solidFill>
                  <a:srgbClr val="000066"/>
                </a:solidFill>
              </a:rPr>
              <a:t>H</a:t>
            </a:r>
            <a:r>
              <a:rPr lang="en-GB" dirty="0" smtClean="0">
                <a:solidFill>
                  <a:srgbClr val="000066"/>
                </a:solidFill>
              </a:rPr>
              <a:t>ealthy </a:t>
            </a:r>
            <a:r>
              <a:rPr lang="en-GB" dirty="0">
                <a:solidFill>
                  <a:srgbClr val="000066"/>
                </a:solidFill>
              </a:rPr>
              <a:t>living for strong bones</a:t>
            </a:r>
          </a:p>
          <a:p>
            <a:pPr defTabSz="914400">
              <a:lnSpc>
                <a:spcPct val="150000"/>
              </a:lnSpc>
            </a:pPr>
            <a:endParaRPr lang="en-GB" sz="700" dirty="0">
              <a:solidFill>
                <a:srgbClr val="000066"/>
              </a:solidFill>
            </a:endParaRPr>
          </a:p>
          <a:p>
            <a:pPr marL="457200" indent="-457200" defTabSz="914400">
              <a:lnSpc>
                <a:spcPct val="150000"/>
              </a:lnSpc>
              <a:buFont typeface="Arial" pitchFamily="34" charset="0"/>
              <a:buChar char="•"/>
            </a:pPr>
            <a:r>
              <a:rPr lang="en-GB" dirty="0">
                <a:solidFill>
                  <a:srgbClr val="000066"/>
                </a:solidFill>
              </a:rPr>
              <a:t>Drug treatments to prevent fractures</a:t>
            </a:r>
          </a:p>
          <a:p>
            <a:pPr defTabSz="914400">
              <a:lnSpc>
                <a:spcPct val="150000"/>
              </a:lnSpc>
            </a:pPr>
            <a:endParaRPr lang="en-GB" sz="700" dirty="0">
              <a:solidFill>
                <a:srgbClr val="000066"/>
              </a:solidFill>
            </a:endParaRPr>
          </a:p>
          <a:p>
            <a:pPr marL="457200" indent="-457200" defTabSz="914400">
              <a:lnSpc>
                <a:spcPct val="150000"/>
              </a:lnSpc>
              <a:buFont typeface="Arial" pitchFamily="34" charset="0"/>
              <a:buChar char="•"/>
            </a:pPr>
            <a:r>
              <a:rPr lang="en-GB" dirty="0">
                <a:solidFill>
                  <a:srgbClr val="000066"/>
                </a:solidFill>
              </a:rPr>
              <a:t>Help after fragility fractures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oze and fag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4674" y="3692424"/>
            <a:ext cx="2207944" cy="312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3C19EB30-49C7-1D45-BD1D-A0C73629F5A4}" type="slidenum">
              <a:rPr lang="en-US" smtClean="0"/>
              <a:pPr/>
              <a:t>20</a:t>
            </a:fld>
            <a:endParaRPr lang="en-US" dirty="0"/>
          </a:p>
        </p:txBody>
      </p:sp>
      <p:sp>
        <p:nvSpPr>
          <p:cNvPr id="3" name="Title 2"/>
          <p:cNvSpPr>
            <a:spLocks noGrp="1"/>
          </p:cNvSpPr>
          <p:nvPr>
            <p:ph type="title"/>
          </p:nvPr>
        </p:nvSpPr>
        <p:spPr/>
        <p:txBody>
          <a:bodyPr/>
          <a:lstStyle/>
          <a:p>
            <a:r>
              <a:rPr lang="en-GB" dirty="0" smtClean="0"/>
              <a:t>Risk factors (continued) </a:t>
            </a:r>
            <a:endParaRPr lang="en-GB" dirty="0"/>
          </a:p>
        </p:txBody>
      </p:sp>
      <p:sp>
        <p:nvSpPr>
          <p:cNvPr id="5" name="Rectangle 3"/>
          <p:cNvSpPr txBox="1">
            <a:spLocks noChangeArrowheads="1"/>
          </p:cNvSpPr>
          <p:nvPr/>
        </p:nvSpPr>
        <p:spPr>
          <a:xfrm>
            <a:off x="326671" y="2216397"/>
            <a:ext cx="8184997" cy="4347864"/>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defTabSz="914400">
              <a:lnSpc>
                <a:spcPct val="90000"/>
              </a:lnSpc>
              <a:buFont typeface="Arial" panose="020B0604020202020204" pitchFamily="34" charset="0"/>
              <a:buChar char="•"/>
            </a:pPr>
            <a:r>
              <a:rPr lang="en-GB" sz="2000" dirty="0" smtClean="0">
                <a:solidFill>
                  <a:srgbClr val="000066"/>
                </a:solidFill>
              </a:rPr>
              <a:t>Some medical conditions e.g. rheumatoid arthritis and early menopause</a:t>
            </a:r>
          </a:p>
          <a:p>
            <a:pPr marL="342900" indent="-342900" defTabSz="914400">
              <a:lnSpc>
                <a:spcPct val="90000"/>
              </a:lnSpc>
              <a:buFont typeface="Arial" panose="020B0604020202020204" pitchFamily="34" charset="0"/>
              <a:buChar char="•"/>
            </a:pPr>
            <a:endParaRPr lang="en-GB" sz="2000" dirty="0" smtClean="0">
              <a:solidFill>
                <a:srgbClr val="000066"/>
              </a:solidFill>
            </a:endParaRPr>
          </a:p>
          <a:p>
            <a:pPr marL="342900" indent="-342900" defTabSz="914400">
              <a:lnSpc>
                <a:spcPct val="90000"/>
              </a:lnSpc>
              <a:buFont typeface="Arial" panose="020B0604020202020204" pitchFamily="34" charset="0"/>
              <a:buChar char="•"/>
            </a:pPr>
            <a:r>
              <a:rPr lang="en-GB" sz="2000" dirty="0" smtClean="0">
                <a:solidFill>
                  <a:srgbClr val="000066"/>
                </a:solidFill>
              </a:rPr>
              <a:t>Medical conditions causing immobility, affecting food absorption, or affecting hormone levels</a:t>
            </a:r>
          </a:p>
          <a:p>
            <a:pPr marL="342900" indent="-342900" defTabSz="914400">
              <a:lnSpc>
                <a:spcPct val="90000"/>
              </a:lnSpc>
              <a:buFont typeface="Arial" panose="020B0604020202020204" pitchFamily="34" charset="0"/>
              <a:buChar char="•"/>
            </a:pPr>
            <a:endParaRPr lang="en-GB" sz="2000" dirty="0" smtClean="0">
              <a:solidFill>
                <a:srgbClr val="000066"/>
              </a:solidFill>
            </a:endParaRPr>
          </a:p>
          <a:p>
            <a:pPr marL="342900" indent="-342900" defTabSz="914400">
              <a:lnSpc>
                <a:spcPct val="90000"/>
              </a:lnSpc>
              <a:buFont typeface="Arial" panose="020B0604020202020204" pitchFamily="34" charset="0"/>
              <a:buChar char="•"/>
            </a:pPr>
            <a:r>
              <a:rPr lang="en-GB" sz="2000" dirty="0" smtClean="0">
                <a:solidFill>
                  <a:srgbClr val="000066"/>
                </a:solidFill>
              </a:rPr>
              <a:t>Low body weight</a:t>
            </a:r>
          </a:p>
          <a:p>
            <a:pPr marL="342900" indent="-342900" defTabSz="914400">
              <a:lnSpc>
                <a:spcPct val="90000"/>
              </a:lnSpc>
              <a:buFont typeface="Arial" panose="020B0604020202020204" pitchFamily="34" charset="0"/>
              <a:buChar char="•"/>
            </a:pPr>
            <a:endParaRPr lang="en-GB" sz="2000" dirty="0" smtClean="0">
              <a:solidFill>
                <a:srgbClr val="000066"/>
              </a:solidFill>
            </a:endParaRPr>
          </a:p>
          <a:p>
            <a:pPr marL="342900" indent="-342900" defTabSz="914400">
              <a:lnSpc>
                <a:spcPct val="90000"/>
              </a:lnSpc>
              <a:buFont typeface="Arial" panose="020B0604020202020204" pitchFamily="34" charset="0"/>
              <a:buChar char="•"/>
            </a:pPr>
            <a:r>
              <a:rPr lang="en-GB" sz="2000" dirty="0" smtClean="0">
                <a:solidFill>
                  <a:srgbClr val="000066"/>
                </a:solidFill>
              </a:rPr>
              <a:t>Family history</a:t>
            </a:r>
          </a:p>
          <a:p>
            <a:pPr marL="342900" indent="-342900" defTabSz="914400">
              <a:lnSpc>
                <a:spcPct val="90000"/>
              </a:lnSpc>
              <a:buFont typeface="Arial" panose="020B0604020202020204" pitchFamily="34" charset="0"/>
              <a:buChar char="•"/>
            </a:pPr>
            <a:endParaRPr lang="en-GB" sz="2000" dirty="0" smtClean="0">
              <a:solidFill>
                <a:srgbClr val="000066"/>
              </a:solidFill>
            </a:endParaRPr>
          </a:p>
          <a:p>
            <a:pPr marL="342900" indent="-342900" defTabSz="914400">
              <a:lnSpc>
                <a:spcPct val="90000"/>
              </a:lnSpc>
              <a:buFont typeface="Arial" panose="020B0604020202020204" pitchFamily="34" charset="0"/>
              <a:buChar char="•"/>
            </a:pPr>
            <a:r>
              <a:rPr lang="en-GB" sz="2000" dirty="0" smtClean="0">
                <a:solidFill>
                  <a:srgbClr val="000066"/>
                </a:solidFill>
              </a:rPr>
              <a:t>Current smoking</a:t>
            </a:r>
          </a:p>
          <a:p>
            <a:pPr marL="342900" indent="-342900" defTabSz="914400">
              <a:lnSpc>
                <a:spcPct val="90000"/>
              </a:lnSpc>
              <a:buFont typeface="Arial" panose="020B0604020202020204" pitchFamily="34" charset="0"/>
              <a:buChar char="•"/>
            </a:pPr>
            <a:endParaRPr lang="en-GB" sz="2000" dirty="0" smtClean="0">
              <a:solidFill>
                <a:srgbClr val="000066"/>
              </a:solidFill>
            </a:endParaRPr>
          </a:p>
          <a:p>
            <a:pPr marL="342900" indent="-342900" defTabSz="914400">
              <a:lnSpc>
                <a:spcPct val="90000"/>
              </a:lnSpc>
              <a:buFont typeface="Arial" panose="020B0604020202020204" pitchFamily="34" charset="0"/>
              <a:buChar char="•"/>
            </a:pPr>
            <a:r>
              <a:rPr lang="en-GB" sz="2000" dirty="0" smtClean="0">
                <a:solidFill>
                  <a:srgbClr val="000066"/>
                </a:solidFill>
              </a:rPr>
              <a:t>Alcohol more than 3 units daily</a:t>
            </a:r>
          </a:p>
          <a:p>
            <a:pPr marL="342900" indent="-342900" defTabSz="914400">
              <a:lnSpc>
                <a:spcPct val="90000"/>
              </a:lnSpc>
              <a:buFont typeface="Arial" panose="020B0604020202020204" pitchFamily="34" charset="0"/>
              <a:buChar char="•"/>
            </a:pPr>
            <a:endParaRPr lang="en-GB" sz="2000" dirty="0" smtClean="0">
              <a:solidFill>
                <a:srgbClr val="000066"/>
              </a:solidFill>
            </a:endParaRPr>
          </a:p>
          <a:p>
            <a:pPr marL="342900" indent="-342900" defTabSz="914400">
              <a:lnSpc>
                <a:spcPct val="90000"/>
              </a:lnSpc>
              <a:buFont typeface="Arial" panose="020B0604020202020204" pitchFamily="34" charset="0"/>
              <a:buChar char="•"/>
            </a:pPr>
            <a:r>
              <a:rPr lang="en-GB" sz="2000" dirty="0" smtClean="0">
                <a:solidFill>
                  <a:srgbClr val="000066"/>
                </a:solidFill>
              </a:rPr>
              <a:t>Bones have already broken easily </a:t>
            </a:r>
          </a:p>
          <a:p>
            <a:pPr marL="182563" indent="-182563" defTabSz="914400">
              <a:lnSpc>
                <a:spcPct val="90000"/>
              </a:lnSpc>
            </a:pPr>
            <a:endParaRPr lang="en-GB" dirty="0" smtClean="0">
              <a:solidFill>
                <a:srgbClr val="000066"/>
              </a:solidFill>
            </a:endParaRPr>
          </a:p>
        </p:txBody>
      </p:sp>
    </p:spTree>
    <p:extLst>
      <p:ext uri="{BB962C8B-B14F-4D97-AF65-F5344CB8AC3E}">
        <p14:creationId xmlns:p14="http://schemas.microsoft.com/office/powerpoint/2010/main" val="791781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21</a:t>
            </a:fld>
            <a:endParaRPr lang="en-US" dirty="0"/>
          </a:p>
        </p:txBody>
      </p:sp>
      <p:sp>
        <p:nvSpPr>
          <p:cNvPr id="3" name="Title 2"/>
          <p:cNvSpPr>
            <a:spLocks noGrp="1"/>
          </p:cNvSpPr>
          <p:nvPr>
            <p:ph type="title"/>
          </p:nvPr>
        </p:nvSpPr>
        <p:spPr/>
        <p:txBody>
          <a:bodyPr/>
          <a:lstStyle/>
          <a:p>
            <a:r>
              <a:rPr lang="en-GB" dirty="0" smtClean="0"/>
              <a:t>One ‘fragility fracture’ increases the risk of a second</a:t>
            </a:r>
            <a:endParaRPr lang="en-GB" dirty="0"/>
          </a:p>
        </p:txBody>
      </p:sp>
      <p:grpSp>
        <p:nvGrpSpPr>
          <p:cNvPr id="14" name="Group 6"/>
          <p:cNvGrpSpPr>
            <a:grpSpLocks noChangeAspect="1"/>
          </p:cNvGrpSpPr>
          <p:nvPr/>
        </p:nvGrpSpPr>
        <p:grpSpPr bwMode="auto">
          <a:xfrm>
            <a:off x="383612" y="5675574"/>
            <a:ext cx="8415632" cy="497116"/>
            <a:chOff x="-4452" y="3099"/>
            <a:chExt cx="9741" cy="878"/>
          </a:xfrm>
        </p:grpSpPr>
        <p:sp>
          <p:nvSpPr>
            <p:cNvPr id="15" name="Rectangle 7"/>
            <p:cNvSpPr>
              <a:spLocks noChangeArrowheads="1"/>
            </p:cNvSpPr>
            <p:nvPr/>
          </p:nvSpPr>
          <p:spPr bwMode="auto">
            <a:xfrm>
              <a:off x="136" y="3685"/>
              <a:ext cx="6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US" sz="1000">
                  <a:solidFill>
                    <a:srgbClr val="000000"/>
                  </a:solidFill>
                  <a:latin typeface="Calibri" pitchFamily="34" charset="0"/>
                  <a:cs typeface="Arial" pitchFamily="34" charset="0"/>
                </a:rPr>
                <a:t> </a:t>
              </a:r>
              <a:endParaRPr lang="en-US" sz="1800">
                <a:solidFill>
                  <a:srgbClr val="000000"/>
                </a:solidFill>
                <a:cs typeface="Arial" pitchFamily="34" charset="0"/>
              </a:endParaRPr>
            </a:p>
          </p:txBody>
        </p:sp>
        <p:sp>
          <p:nvSpPr>
            <p:cNvPr id="16" name="Rectangle 8"/>
            <p:cNvSpPr>
              <a:spLocks noChangeArrowheads="1"/>
            </p:cNvSpPr>
            <p:nvPr/>
          </p:nvSpPr>
          <p:spPr bwMode="auto">
            <a:xfrm>
              <a:off x="-4452" y="3099"/>
              <a:ext cx="9741"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GB" sz="1000" b="1" dirty="0" smtClean="0"/>
                <a:t>*Clinical </a:t>
              </a:r>
              <a:r>
                <a:rPr lang="en-GB" sz="1000" b="1" dirty="0"/>
                <a:t>subsequent fractures cluster in time after first </a:t>
              </a:r>
              <a:r>
                <a:rPr lang="en-GB" sz="1000" b="1" dirty="0" smtClean="0"/>
                <a:t>fractures; </a:t>
              </a:r>
              <a:r>
                <a:rPr lang="en-US" sz="1000" dirty="0">
                  <a:solidFill>
                    <a:srgbClr val="000066"/>
                  </a:solidFill>
                  <a:cs typeface="Arial" pitchFamily="34" charset="0"/>
                </a:rPr>
                <a:t>(</a:t>
              </a:r>
              <a:r>
                <a:rPr lang="en-US" sz="1000" dirty="0" smtClean="0">
                  <a:solidFill>
                    <a:srgbClr val="000066"/>
                  </a:solidFill>
                  <a:cs typeface="Arial" pitchFamily="34" charset="0"/>
                </a:rPr>
                <a:t>2009)</a:t>
              </a:r>
              <a:r>
                <a:rPr lang="en-US" sz="2000" dirty="0" smtClean="0">
                  <a:solidFill>
                    <a:srgbClr val="000066"/>
                  </a:solidFill>
                  <a:cs typeface="Arial" pitchFamily="34" charset="0"/>
                </a:rPr>
                <a:t> </a:t>
              </a:r>
              <a:r>
                <a:rPr lang="en-US" sz="1000" dirty="0" smtClean="0">
                  <a:solidFill>
                    <a:srgbClr val="000066"/>
                  </a:solidFill>
                  <a:cs typeface="Arial" pitchFamily="34" charset="0"/>
                </a:rPr>
                <a:t>van </a:t>
              </a:r>
              <a:r>
                <a:rPr lang="en-US" sz="1000" dirty="0" err="1">
                  <a:solidFill>
                    <a:srgbClr val="000066"/>
                  </a:solidFill>
                  <a:cs typeface="Arial" pitchFamily="34" charset="0"/>
                </a:rPr>
                <a:t>Geel</a:t>
              </a:r>
              <a:r>
                <a:rPr lang="en-US" sz="1000" dirty="0">
                  <a:solidFill>
                    <a:srgbClr val="000066"/>
                  </a:solidFill>
                  <a:cs typeface="Arial" pitchFamily="34" charset="0"/>
                </a:rPr>
                <a:t> TA, van </a:t>
              </a:r>
              <a:r>
                <a:rPr lang="en-US" sz="1000" dirty="0" err="1">
                  <a:solidFill>
                    <a:srgbClr val="000066"/>
                  </a:solidFill>
                  <a:cs typeface="Arial" pitchFamily="34" charset="0"/>
                </a:rPr>
                <a:t>Helden</a:t>
              </a:r>
              <a:r>
                <a:rPr lang="en-US" sz="1000" dirty="0">
                  <a:solidFill>
                    <a:srgbClr val="000066"/>
                  </a:solidFill>
                  <a:cs typeface="Arial" pitchFamily="34" charset="0"/>
                </a:rPr>
                <a:t> S, </a:t>
              </a:r>
              <a:r>
                <a:rPr lang="en-US" sz="1000" dirty="0" err="1">
                  <a:solidFill>
                    <a:srgbClr val="000066"/>
                  </a:solidFill>
                  <a:cs typeface="Arial" pitchFamily="34" charset="0"/>
                </a:rPr>
                <a:t>Geusens</a:t>
              </a:r>
              <a:r>
                <a:rPr lang="en-US" sz="1000" dirty="0">
                  <a:solidFill>
                    <a:srgbClr val="000066"/>
                  </a:solidFill>
                  <a:cs typeface="Arial" pitchFamily="34" charset="0"/>
                </a:rPr>
                <a:t> PP, </a:t>
              </a:r>
              <a:r>
                <a:rPr lang="en-US" sz="1000" dirty="0" err="1">
                  <a:solidFill>
                    <a:srgbClr val="000066"/>
                  </a:solidFill>
                  <a:cs typeface="Arial" pitchFamily="34" charset="0"/>
                </a:rPr>
                <a:t>Winkens</a:t>
              </a:r>
              <a:r>
                <a:rPr lang="en-US" sz="1000" dirty="0">
                  <a:solidFill>
                    <a:srgbClr val="000066"/>
                  </a:solidFill>
                  <a:cs typeface="Arial" pitchFamily="34" charset="0"/>
                </a:rPr>
                <a:t> B, </a:t>
              </a:r>
              <a:r>
                <a:rPr lang="en-US" sz="1000" dirty="0" err="1">
                  <a:solidFill>
                    <a:srgbClr val="000066"/>
                  </a:solidFill>
                  <a:cs typeface="Arial" pitchFamily="34" charset="0"/>
                </a:rPr>
                <a:t>Dinant</a:t>
              </a:r>
              <a:r>
                <a:rPr lang="en-US" sz="1000" dirty="0">
                  <a:solidFill>
                    <a:srgbClr val="000066"/>
                  </a:solidFill>
                  <a:cs typeface="Arial" pitchFamily="34" charset="0"/>
                </a:rPr>
                <a:t> </a:t>
              </a:r>
              <a:r>
                <a:rPr lang="en-US" sz="1000" dirty="0" smtClean="0">
                  <a:solidFill>
                    <a:srgbClr val="000066"/>
                  </a:solidFill>
                  <a:cs typeface="Arial" pitchFamily="34" charset="0"/>
                </a:rPr>
                <a:t>G</a:t>
              </a:r>
              <a:endParaRPr lang="en-US" sz="2000" dirty="0">
                <a:solidFill>
                  <a:srgbClr val="000066"/>
                </a:solidFill>
                <a:cs typeface="Arial" pitchFamily="34" charset="0"/>
              </a:endParaRPr>
            </a:p>
          </p:txBody>
        </p:sp>
        <p:sp>
          <p:nvSpPr>
            <p:cNvPr id="17" name="Rectangle 11"/>
            <p:cNvSpPr>
              <a:spLocks noChangeArrowheads="1"/>
            </p:cNvSpPr>
            <p:nvPr/>
          </p:nvSpPr>
          <p:spPr bwMode="auto">
            <a:xfrm>
              <a:off x="186" y="380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endParaRPr lang="en-US" sz="1800">
                <a:solidFill>
                  <a:srgbClr val="000000"/>
                </a:solidFill>
                <a:cs typeface="Arial" pitchFamily="34" charset="0"/>
              </a:endParaRPr>
            </a:p>
          </p:txBody>
        </p:sp>
        <p:sp>
          <p:nvSpPr>
            <p:cNvPr id="18" name="Rectangle 12"/>
            <p:cNvSpPr>
              <a:spLocks noChangeArrowheads="1"/>
            </p:cNvSpPr>
            <p:nvPr/>
          </p:nvSpPr>
          <p:spPr bwMode="auto">
            <a:xfrm>
              <a:off x="658" y="380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endParaRPr lang="en-US" sz="1800">
                <a:solidFill>
                  <a:srgbClr val="000000"/>
                </a:solidFill>
                <a:cs typeface="Arial" pitchFamily="34" charset="0"/>
              </a:endParaRPr>
            </a:p>
          </p:txBody>
        </p:sp>
        <p:sp>
          <p:nvSpPr>
            <p:cNvPr id="19" name="Rectangle 13"/>
            <p:cNvSpPr>
              <a:spLocks noChangeArrowheads="1"/>
            </p:cNvSpPr>
            <p:nvPr/>
          </p:nvSpPr>
          <p:spPr bwMode="auto">
            <a:xfrm>
              <a:off x="1551" y="3803"/>
              <a:ext cx="5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US" sz="900" i="1">
                  <a:solidFill>
                    <a:srgbClr val="000000"/>
                  </a:solidFill>
                  <a:cs typeface="Arial" pitchFamily="34" charset="0"/>
                </a:rPr>
                <a:t>-</a:t>
              </a:r>
              <a:endParaRPr lang="en-US" sz="1800">
                <a:solidFill>
                  <a:srgbClr val="000000"/>
                </a:solidFill>
                <a:cs typeface="Arial" pitchFamily="34" charset="0"/>
              </a:endParaRPr>
            </a:p>
          </p:txBody>
        </p:sp>
        <p:sp>
          <p:nvSpPr>
            <p:cNvPr id="20" name="Rectangle 15"/>
            <p:cNvSpPr>
              <a:spLocks noChangeArrowheads="1"/>
            </p:cNvSpPr>
            <p:nvPr/>
          </p:nvSpPr>
          <p:spPr bwMode="auto">
            <a:xfrm>
              <a:off x="3643" y="3792"/>
              <a:ext cx="56"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a:r>
                <a:rPr lang="en-US" sz="1100">
                  <a:solidFill>
                    <a:srgbClr val="000000"/>
                  </a:solidFill>
                  <a:latin typeface="Times New Roman" pitchFamily="18" charset="0"/>
                  <a:cs typeface="Arial" pitchFamily="34" charset="0"/>
                </a:rPr>
                <a:t> </a:t>
              </a:r>
              <a:endParaRPr lang="en-US" sz="1800">
                <a:solidFill>
                  <a:srgbClr val="000000"/>
                </a:solidFill>
                <a:cs typeface="Arial" pitchFamily="34" charset="0"/>
              </a:endParaRPr>
            </a:p>
          </p:txBody>
        </p:sp>
      </p:grpSp>
      <p:sp>
        <p:nvSpPr>
          <p:cNvPr id="24" name="Rectangle 14"/>
          <p:cNvSpPr>
            <a:spLocks/>
          </p:cNvSpPr>
          <p:nvPr/>
        </p:nvSpPr>
        <p:spPr bwMode="auto">
          <a:xfrm>
            <a:off x="213416" y="2866436"/>
            <a:ext cx="8595302"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38100" tIns="38100" rIns="38100" bIns="38100"/>
          <a:lstStyle/>
          <a:p>
            <a:pPr defTabSz="914400">
              <a:spcBef>
                <a:spcPts val="1075"/>
              </a:spcBef>
            </a:pPr>
            <a:r>
              <a:rPr lang="en-US" sz="2400" b="1" dirty="0" smtClean="0">
                <a:solidFill>
                  <a:schemeClr val="tx1">
                    <a:lumMod val="75000"/>
                  </a:schemeClr>
                </a:solidFill>
                <a:cs typeface="Arial" pitchFamily="34" charset="0"/>
                <a:sym typeface="Arial" pitchFamily="34" charset="0"/>
              </a:rPr>
              <a:t>After a first fracture: </a:t>
            </a:r>
          </a:p>
          <a:p>
            <a:pPr defTabSz="914400">
              <a:spcBef>
                <a:spcPts val="1075"/>
              </a:spcBef>
            </a:pPr>
            <a:endParaRPr lang="en-US" sz="1200" b="1" dirty="0" smtClean="0">
              <a:solidFill>
                <a:schemeClr val="tx1">
                  <a:lumMod val="75000"/>
                </a:schemeClr>
              </a:solidFill>
              <a:cs typeface="Arial" pitchFamily="34" charset="0"/>
              <a:sym typeface="Arial" pitchFamily="34" charset="0"/>
            </a:endParaRPr>
          </a:p>
          <a:p>
            <a:pPr marL="342900" indent="-342900" defTabSz="914400">
              <a:spcBef>
                <a:spcPts val="1075"/>
              </a:spcBef>
              <a:buFont typeface="Arial" panose="020B0604020202020204" pitchFamily="34" charset="0"/>
              <a:buChar char="•"/>
            </a:pPr>
            <a:r>
              <a:rPr lang="en-US" sz="2400" dirty="0" smtClean="0">
                <a:solidFill>
                  <a:schemeClr val="tx1">
                    <a:lumMod val="75000"/>
                  </a:schemeClr>
                </a:solidFill>
                <a:cs typeface="Arial" pitchFamily="34" charset="0"/>
                <a:sym typeface="Arial" pitchFamily="34" charset="0"/>
              </a:rPr>
              <a:t>23% of all further fractures occurred within 1 year</a:t>
            </a:r>
          </a:p>
          <a:p>
            <a:pPr defTabSz="914400">
              <a:spcBef>
                <a:spcPts val="1075"/>
              </a:spcBef>
            </a:pPr>
            <a:endParaRPr lang="en-US" sz="1100" dirty="0" smtClean="0">
              <a:solidFill>
                <a:schemeClr val="tx1">
                  <a:lumMod val="75000"/>
                </a:schemeClr>
              </a:solidFill>
              <a:cs typeface="Arial" pitchFamily="34" charset="0"/>
              <a:sym typeface="Arial" pitchFamily="34" charset="0"/>
            </a:endParaRPr>
          </a:p>
          <a:p>
            <a:pPr marL="342900" indent="-342900" defTabSz="914400">
              <a:spcBef>
                <a:spcPts val="1075"/>
              </a:spcBef>
              <a:buFont typeface="Arial" panose="020B0604020202020204" pitchFamily="34" charset="0"/>
              <a:buChar char="•"/>
            </a:pPr>
            <a:r>
              <a:rPr lang="en-US" sz="2400" dirty="0" smtClean="0">
                <a:solidFill>
                  <a:schemeClr val="tx1">
                    <a:lumMod val="75000"/>
                  </a:schemeClr>
                </a:solidFill>
                <a:cs typeface="Arial" pitchFamily="34" charset="0"/>
                <a:sym typeface="Arial" pitchFamily="34" charset="0"/>
              </a:rPr>
              <a:t>54% of all further fractures occurred within 5 years*</a:t>
            </a:r>
            <a:endParaRPr lang="en-US" sz="2400" dirty="0">
              <a:solidFill>
                <a:schemeClr val="tx1">
                  <a:lumMod val="75000"/>
                </a:schemeClr>
              </a:solidFill>
              <a:cs typeface="Arial" pitchFamily="34" charset="0"/>
              <a:sym typeface="Arial" pitchFamily="34" charset="0"/>
            </a:endParaRPr>
          </a:p>
        </p:txBody>
      </p:sp>
    </p:spTree>
    <p:extLst>
      <p:ext uri="{BB962C8B-B14F-4D97-AF65-F5344CB8AC3E}">
        <p14:creationId xmlns:p14="http://schemas.microsoft.com/office/powerpoint/2010/main" val="2703762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22</a:t>
            </a:fld>
            <a:endParaRPr lang="en-US" dirty="0"/>
          </a:p>
        </p:txBody>
      </p:sp>
      <p:sp>
        <p:nvSpPr>
          <p:cNvPr id="3" name="Title 2"/>
          <p:cNvSpPr>
            <a:spLocks noGrp="1"/>
          </p:cNvSpPr>
          <p:nvPr>
            <p:ph type="title"/>
          </p:nvPr>
        </p:nvSpPr>
        <p:spPr>
          <a:xfrm>
            <a:off x="77701" y="1471820"/>
            <a:ext cx="9066299" cy="543247"/>
          </a:xfrm>
        </p:spPr>
        <p:txBody>
          <a:bodyPr/>
          <a:lstStyle/>
          <a:p>
            <a:r>
              <a:rPr lang="en-GB" dirty="0" smtClean="0"/>
              <a:t>Fracture and quality of life over the life span</a:t>
            </a:r>
            <a:endParaRPr lang="en-GB" dirty="0"/>
          </a:p>
        </p:txBody>
      </p:sp>
      <p:grpSp>
        <p:nvGrpSpPr>
          <p:cNvPr id="36" name="Group 35"/>
          <p:cNvGrpSpPr/>
          <p:nvPr/>
        </p:nvGrpSpPr>
        <p:grpSpPr>
          <a:xfrm>
            <a:off x="467544" y="2365910"/>
            <a:ext cx="6973496" cy="4133014"/>
            <a:chOff x="339967" y="1162916"/>
            <a:chExt cx="7683258" cy="4553672"/>
          </a:xfrm>
        </p:grpSpPr>
        <p:grpSp>
          <p:nvGrpSpPr>
            <p:cNvPr id="30" name="Group 29"/>
            <p:cNvGrpSpPr/>
            <p:nvPr/>
          </p:nvGrpSpPr>
          <p:grpSpPr>
            <a:xfrm>
              <a:off x="339967" y="1162916"/>
              <a:ext cx="7683258" cy="4553672"/>
              <a:chOff x="339967" y="1162916"/>
              <a:chExt cx="7683258" cy="4553672"/>
            </a:xfrm>
          </p:grpSpPr>
          <p:sp>
            <p:nvSpPr>
              <p:cNvPr id="5" name="Freeform 8"/>
              <p:cNvSpPr>
                <a:spLocks/>
              </p:cNvSpPr>
              <p:nvPr/>
            </p:nvSpPr>
            <p:spPr bwMode="auto">
              <a:xfrm>
                <a:off x="1901825" y="3929063"/>
                <a:ext cx="5629275" cy="1428750"/>
              </a:xfrm>
              <a:custGeom>
                <a:avLst/>
                <a:gdLst>
                  <a:gd name="T0" fmla="*/ 2147483647 w 21600"/>
                  <a:gd name="T1" fmla="*/ 2147483647 h 21600"/>
                  <a:gd name="T2" fmla="*/ 2147483647 w 21600"/>
                  <a:gd name="T3" fmla="*/ 2147483647 h 21600"/>
                  <a:gd name="T4" fmla="*/ 0 w 21600"/>
                  <a:gd name="T5" fmla="*/ 2147483647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0 h 21600"/>
                  <a:gd name="T44" fmla="*/ 2147483647 w 21600"/>
                  <a:gd name="T45" fmla="*/ 2147483647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600" y="409"/>
                    </a:moveTo>
                    <a:lnTo>
                      <a:pt x="21600" y="21600"/>
                    </a:lnTo>
                    <a:lnTo>
                      <a:pt x="0" y="21600"/>
                    </a:lnTo>
                    <a:lnTo>
                      <a:pt x="0" y="18876"/>
                    </a:lnTo>
                    <a:lnTo>
                      <a:pt x="0" y="18685"/>
                    </a:lnTo>
                    <a:lnTo>
                      <a:pt x="1330" y="18958"/>
                    </a:lnTo>
                    <a:lnTo>
                      <a:pt x="2673" y="19067"/>
                    </a:lnTo>
                    <a:lnTo>
                      <a:pt x="4010" y="18985"/>
                    </a:lnTo>
                    <a:lnTo>
                      <a:pt x="5340" y="18713"/>
                    </a:lnTo>
                    <a:lnTo>
                      <a:pt x="6671" y="18304"/>
                    </a:lnTo>
                    <a:lnTo>
                      <a:pt x="8001" y="17705"/>
                    </a:lnTo>
                    <a:lnTo>
                      <a:pt x="9319" y="16915"/>
                    </a:lnTo>
                    <a:lnTo>
                      <a:pt x="10625" y="15934"/>
                    </a:lnTo>
                    <a:lnTo>
                      <a:pt x="11925" y="14818"/>
                    </a:lnTo>
                    <a:lnTo>
                      <a:pt x="13213" y="13510"/>
                    </a:lnTo>
                    <a:lnTo>
                      <a:pt x="14482" y="12039"/>
                    </a:lnTo>
                    <a:lnTo>
                      <a:pt x="15733" y="10405"/>
                    </a:lnTo>
                    <a:lnTo>
                      <a:pt x="16971" y="8580"/>
                    </a:lnTo>
                    <a:lnTo>
                      <a:pt x="18191" y="6619"/>
                    </a:lnTo>
                    <a:lnTo>
                      <a:pt x="19387" y="4494"/>
                    </a:lnTo>
                    <a:lnTo>
                      <a:pt x="20564" y="2206"/>
                    </a:lnTo>
                    <a:lnTo>
                      <a:pt x="21600" y="0"/>
                    </a:lnTo>
                    <a:lnTo>
                      <a:pt x="21600" y="409"/>
                    </a:lnTo>
                  </a:path>
                </a:pathLst>
              </a:custGeom>
              <a:solidFill>
                <a:srgbClr val="000000"/>
              </a:solidFill>
              <a:ln w="9525" cap="flat">
                <a:solidFill>
                  <a:srgbClr val="FFFF00"/>
                </a:solidFill>
                <a:prstDash val="solid"/>
                <a:round/>
                <a:headEnd type="none" w="med" len="med"/>
                <a:tailEnd type="none" w="med" len="med"/>
              </a:ln>
            </p:spPr>
            <p:txBody>
              <a:bodyPr lIns="0" tIns="0" rIns="0" bIns="0"/>
              <a:lstStyle/>
              <a:p>
                <a:endParaRPr lang="en-GB"/>
              </a:p>
            </p:txBody>
          </p:sp>
          <p:grpSp>
            <p:nvGrpSpPr>
              <p:cNvPr id="6" name="Group 5"/>
              <p:cNvGrpSpPr/>
              <p:nvPr/>
            </p:nvGrpSpPr>
            <p:grpSpPr>
              <a:xfrm>
                <a:off x="339967" y="1162916"/>
                <a:ext cx="7683258" cy="4553672"/>
                <a:chOff x="339967" y="1162916"/>
                <a:chExt cx="7683258" cy="4553672"/>
              </a:xfrm>
            </p:grpSpPr>
            <p:sp>
              <p:nvSpPr>
                <p:cNvPr id="7" name="Rectangle 6"/>
                <p:cNvSpPr>
                  <a:spLocks/>
                </p:cNvSpPr>
                <p:nvPr/>
              </p:nvSpPr>
              <p:spPr bwMode="auto">
                <a:xfrm>
                  <a:off x="621580" y="1162916"/>
                  <a:ext cx="3342408" cy="38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wrap="square" lIns="38100" tIns="38100" rIns="38100" bIns="38100">
                  <a:spAutoFit/>
                </a:bodyPr>
                <a:lstStyle/>
                <a:p>
                  <a:pPr algn="l">
                    <a:spcBef>
                      <a:spcPts val="1275"/>
                    </a:spcBef>
                  </a:pPr>
                  <a:r>
                    <a:rPr lang="en-US" b="1" dirty="0" smtClean="0">
                      <a:solidFill>
                        <a:schemeClr val="tx1"/>
                      </a:solidFill>
                      <a:cs typeface="Arial Bold" pitchFamily="34" charset="0"/>
                      <a:sym typeface="Arial Bold" pitchFamily="34" charset="0"/>
                    </a:rPr>
                    <a:t>Effects on life quality</a:t>
                  </a:r>
                  <a:endParaRPr lang="en-US" b="1" dirty="0">
                    <a:solidFill>
                      <a:schemeClr val="tx1"/>
                    </a:solidFill>
                    <a:cs typeface="Arial Bold" pitchFamily="34" charset="0"/>
                    <a:sym typeface="Arial Bold" pitchFamily="34" charset="0"/>
                  </a:endParaRPr>
                </a:p>
              </p:txBody>
            </p:sp>
            <p:sp>
              <p:nvSpPr>
                <p:cNvPr id="8" name="Freeform 9"/>
                <p:cNvSpPr>
                  <a:spLocks/>
                </p:cNvSpPr>
                <p:nvPr/>
              </p:nvSpPr>
              <p:spPr bwMode="auto">
                <a:xfrm>
                  <a:off x="1901825" y="1597025"/>
                  <a:ext cx="5629275" cy="35988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0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0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600" h="21600">
                      <a:moveTo>
                        <a:pt x="21600" y="3341"/>
                      </a:moveTo>
                      <a:lnTo>
                        <a:pt x="21600" y="3351"/>
                      </a:lnTo>
                      <a:lnTo>
                        <a:pt x="21275" y="3686"/>
                      </a:lnTo>
                      <a:lnTo>
                        <a:pt x="20919" y="3957"/>
                      </a:lnTo>
                      <a:lnTo>
                        <a:pt x="20539" y="4184"/>
                      </a:lnTo>
                      <a:lnTo>
                        <a:pt x="20153" y="4335"/>
                      </a:lnTo>
                      <a:lnTo>
                        <a:pt x="19755" y="4411"/>
                      </a:lnTo>
                      <a:lnTo>
                        <a:pt x="19350" y="4422"/>
                      </a:lnTo>
                      <a:lnTo>
                        <a:pt x="18945" y="4368"/>
                      </a:lnTo>
                      <a:lnTo>
                        <a:pt x="18547" y="4238"/>
                      </a:lnTo>
                      <a:lnTo>
                        <a:pt x="18173" y="4032"/>
                      </a:lnTo>
                      <a:lnTo>
                        <a:pt x="17805" y="3773"/>
                      </a:lnTo>
                      <a:lnTo>
                        <a:pt x="17474" y="3459"/>
                      </a:lnTo>
                      <a:lnTo>
                        <a:pt x="17167" y="3081"/>
                      </a:lnTo>
                      <a:lnTo>
                        <a:pt x="16897" y="2649"/>
                      </a:lnTo>
                      <a:lnTo>
                        <a:pt x="16664" y="2184"/>
                      </a:lnTo>
                      <a:lnTo>
                        <a:pt x="16474" y="1676"/>
                      </a:lnTo>
                      <a:lnTo>
                        <a:pt x="16333" y="1135"/>
                      </a:lnTo>
                      <a:lnTo>
                        <a:pt x="16235" y="584"/>
                      </a:lnTo>
                      <a:lnTo>
                        <a:pt x="16186" y="0"/>
                      </a:lnTo>
                      <a:lnTo>
                        <a:pt x="16186" y="14335"/>
                      </a:lnTo>
                      <a:lnTo>
                        <a:pt x="16186" y="14422"/>
                      </a:lnTo>
                      <a:lnTo>
                        <a:pt x="15965" y="14270"/>
                      </a:lnTo>
                      <a:lnTo>
                        <a:pt x="15561" y="13946"/>
                      </a:lnTo>
                      <a:lnTo>
                        <a:pt x="15187" y="13557"/>
                      </a:lnTo>
                      <a:lnTo>
                        <a:pt x="14837" y="13114"/>
                      </a:lnTo>
                      <a:lnTo>
                        <a:pt x="14537" y="12627"/>
                      </a:lnTo>
                      <a:lnTo>
                        <a:pt x="14261" y="12086"/>
                      </a:lnTo>
                      <a:lnTo>
                        <a:pt x="14034" y="11524"/>
                      </a:lnTo>
                      <a:lnTo>
                        <a:pt x="13856" y="10919"/>
                      </a:lnTo>
                      <a:lnTo>
                        <a:pt x="13715" y="10292"/>
                      </a:lnTo>
                      <a:lnTo>
                        <a:pt x="13623" y="9654"/>
                      </a:lnTo>
                      <a:lnTo>
                        <a:pt x="13587" y="8995"/>
                      </a:lnTo>
                      <a:lnTo>
                        <a:pt x="13599" y="8335"/>
                      </a:lnTo>
                      <a:lnTo>
                        <a:pt x="13599" y="16411"/>
                      </a:lnTo>
                      <a:lnTo>
                        <a:pt x="12599" y="16962"/>
                      </a:lnTo>
                      <a:lnTo>
                        <a:pt x="11619" y="17578"/>
                      </a:lnTo>
                      <a:lnTo>
                        <a:pt x="11245" y="17838"/>
                      </a:lnTo>
                      <a:lnTo>
                        <a:pt x="11042" y="17589"/>
                      </a:lnTo>
                      <a:lnTo>
                        <a:pt x="10711" y="17114"/>
                      </a:lnTo>
                      <a:lnTo>
                        <a:pt x="10423" y="16595"/>
                      </a:lnTo>
                      <a:lnTo>
                        <a:pt x="10165" y="16032"/>
                      </a:lnTo>
                      <a:lnTo>
                        <a:pt x="9957" y="15438"/>
                      </a:lnTo>
                      <a:lnTo>
                        <a:pt x="9798" y="14811"/>
                      </a:lnTo>
                      <a:lnTo>
                        <a:pt x="9681" y="14162"/>
                      </a:lnTo>
                      <a:lnTo>
                        <a:pt x="9614" y="13503"/>
                      </a:lnTo>
                      <a:lnTo>
                        <a:pt x="9589" y="12832"/>
                      </a:lnTo>
                      <a:lnTo>
                        <a:pt x="9589" y="12746"/>
                      </a:lnTo>
                      <a:lnTo>
                        <a:pt x="9589" y="20584"/>
                      </a:lnTo>
                      <a:lnTo>
                        <a:pt x="8179" y="20995"/>
                      </a:lnTo>
                      <a:lnTo>
                        <a:pt x="7897" y="20454"/>
                      </a:lnTo>
                      <a:lnTo>
                        <a:pt x="7590" y="19773"/>
                      </a:lnTo>
                      <a:lnTo>
                        <a:pt x="7333" y="19059"/>
                      </a:lnTo>
                      <a:lnTo>
                        <a:pt x="7118" y="18303"/>
                      </a:lnTo>
                      <a:lnTo>
                        <a:pt x="6947" y="17535"/>
                      </a:lnTo>
                      <a:lnTo>
                        <a:pt x="6830" y="16746"/>
                      </a:lnTo>
                      <a:lnTo>
                        <a:pt x="6763" y="15946"/>
                      </a:lnTo>
                      <a:lnTo>
                        <a:pt x="6744" y="15135"/>
                      </a:lnTo>
                      <a:lnTo>
                        <a:pt x="6769" y="14335"/>
                      </a:lnTo>
                      <a:lnTo>
                        <a:pt x="6769" y="21254"/>
                      </a:lnTo>
                      <a:lnTo>
                        <a:pt x="4831" y="21416"/>
                      </a:lnTo>
                      <a:lnTo>
                        <a:pt x="4641" y="20778"/>
                      </a:lnTo>
                      <a:lnTo>
                        <a:pt x="4451" y="19957"/>
                      </a:lnTo>
                      <a:lnTo>
                        <a:pt x="4310" y="19114"/>
                      </a:lnTo>
                      <a:lnTo>
                        <a:pt x="4218" y="18270"/>
                      </a:lnTo>
                      <a:lnTo>
                        <a:pt x="4181" y="17416"/>
                      </a:lnTo>
                      <a:lnTo>
                        <a:pt x="4181" y="21492"/>
                      </a:lnTo>
                      <a:lnTo>
                        <a:pt x="0" y="21416"/>
                      </a:lnTo>
                      <a:lnTo>
                        <a:pt x="1312" y="21535"/>
                      </a:lnTo>
                      <a:lnTo>
                        <a:pt x="2624" y="21600"/>
                      </a:lnTo>
                      <a:lnTo>
                        <a:pt x="3942" y="21589"/>
                      </a:lnTo>
                      <a:lnTo>
                        <a:pt x="5261" y="21503"/>
                      </a:lnTo>
                      <a:lnTo>
                        <a:pt x="6573" y="21351"/>
                      </a:lnTo>
                      <a:lnTo>
                        <a:pt x="7879" y="21124"/>
                      </a:lnTo>
                      <a:lnTo>
                        <a:pt x="9178" y="20822"/>
                      </a:lnTo>
                      <a:lnTo>
                        <a:pt x="10472" y="20465"/>
                      </a:lnTo>
                      <a:lnTo>
                        <a:pt x="11747" y="20022"/>
                      </a:lnTo>
                      <a:lnTo>
                        <a:pt x="13016" y="19535"/>
                      </a:lnTo>
                      <a:lnTo>
                        <a:pt x="14267" y="18962"/>
                      </a:lnTo>
                      <a:lnTo>
                        <a:pt x="15506" y="18324"/>
                      </a:lnTo>
                      <a:lnTo>
                        <a:pt x="16726" y="17622"/>
                      </a:lnTo>
                      <a:lnTo>
                        <a:pt x="17927" y="16865"/>
                      </a:lnTo>
                      <a:lnTo>
                        <a:pt x="19105" y="16032"/>
                      </a:lnTo>
                      <a:lnTo>
                        <a:pt x="20263" y="15135"/>
                      </a:lnTo>
                      <a:lnTo>
                        <a:pt x="21392" y="14184"/>
                      </a:lnTo>
                      <a:lnTo>
                        <a:pt x="21600" y="14000"/>
                      </a:lnTo>
                      <a:lnTo>
                        <a:pt x="21600" y="3341"/>
                      </a:lnTo>
                    </a:path>
                  </a:pathLst>
                </a:custGeom>
                <a:blipFill dpi="0" rotWithShape="0">
                  <a:blip r:embed="rId3"/>
                  <a:srcRect/>
                  <a:tile tx="0" ty="0" sx="100000" sy="100000" flip="none" algn="tl"/>
                </a:blipFill>
                <a:ln w="9525" cap="flat">
                  <a:solidFill>
                    <a:srgbClr val="FFFF00"/>
                  </a:solidFill>
                  <a:prstDash val="solid"/>
                  <a:round/>
                  <a:headEnd type="none" w="med" len="med"/>
                  <a:tailEnd type="none" w="med" len="med"/>
                </a:ln>
              </p:spPr>
              <p:txBody>
                <a:bodyPr lIns="0" tIns="0" rIns="0" bIns="0"/>
                <a:lstStyle/>
                <a:p>
                  <a:endParaRPr lang="en-GB"/>
                </a:p>
              </p:txBody>
            </p:sp>
            <p:sp>
              <p:nvSpPr>
                <p:cNvPr id="9" name="Rectangle 10"/>
                <p:cNvSpPr>
                  <a:spLocks/>
                </p:cNvSpPr>
                <p:nvPr/>
              </p:nvSpPr>
              <p:spPr bwMode="auto">
                <a:xfrm>
                  <a:off x="1949450" y="5394325"/>
                  <a:ext cx="3143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wrap="none" lIns="38100" tIns="38100" rIns="38100" bIns="38100">
                  <a:spAutoFit/>
                </a:bodyPr>
                <a:lstStyle/>
                <a:p>
                  <a:pPr algn="l">
                    <a:spcBef>
                      <a:spcPts val="1275"/>
                    </a:spcBef>
                  </a:pPr>
                  <a:r>
                    <a:rPr lang="en-US" sz="1600">
                      <a:solidFill>
                        <a:schemeClr val="tx1"/>
                      </a:solidFill>
                      <a:latin typeface="Arial Bold" pitchFamily="34" charset="0"/>
                      <a:cs typeface="Arial Bold" pitchFamily="34" charset="0"/>
                      <a:sym typeface="Arial Bold" pitchFamily="34" charset="0"/>
                    </a:rPr>
                    <a:t>50</a:t>
                  </a:r>
                </a:p>
              </p:txBody>
            </p:sp>
            <p:sp>
              <p:nvSpPr>
                <p:cNvPr id="10" name="Rectangle 11"/>
                <p:cNvSpPr>
                  <a:spLocks/>
                </p:cNvSpPr>
                <p:nvPr/>
              </p:nvSpPr>
              <p:spPr bwMode="auto">
                <a:xfrm>
                  <a:off x="3255963" y="5407025"/>
                  <a:ext cx="3143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wrap="none" lIns="38100" tIns="38100" rIns="38100" bIns="38100">
                  <a:spAutoFit/>
                </a:bodyPr>
                <a:lstStyle/>
                <a:p>
                  <a:pPr algn="l">
                    <a:spcBef>
                      <a:spcPts val="1275"/>
                    </a:spcBef>
                  </a:pPr>
                  <a:r>
                    <a:rPr lang="en-US" sz="1600">
                      <a:solidFill>
                        <a:schemeClr val="tx1"/>
                      </a:solidFill>
                      <a:latin typeface="Arial Bold" pitchFamily="34" charset="0"/>
                      <a:cs typeface="Arial Bold" pitchFamily="34" charset="0"/>
                      <a:sym typeface="Arial Bold" pitchFamily="34" charset="0"/>
                    </a:rPr>
                    <a:t>60</a:t>
                  </a:r>
                </a:p>
              </p:txBody>
            </p:sp>
            <p:sp>
              <p:nvSpPr>
                <p:cNvPr id="11" name="Rectangle 12"/>
                <p:cNvSpPr>
                  <a:spLocks/>
                </p:cNvSpPr>
                <p:nvPr/>
              </p:nvSpPr>
              <p:spPr bwMode="auto">
                <a:xfrm>
                  <a:off x="4572000" y="5407025"/>
                  <a:ext cx="3143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wrap="none" lIns="38100" tIns="38100" rIns="38100" bIns="38100">
                  <a:spAutoFit/>
                </a:bodyPr>
                <a:lstStyle/>
                <a:p>
                  <a:pPr algn="l">
                    <a:spcBef>
                      <a:spcPts val="1275"/>
                    </a:spcBef>
                  </a:pPr>
                  <a:r>
                    <a:rPr lang="en-US" sz="1600">
                      <a:solidFill>
                        <a:schemeClr val="tx1"/>
                      </a:solidFill>
                      <a:latin typeface="Arial Bold" pitchFamily="34" charset="0"/>
                      <a:cs typeface="Arial Bold" pitchFamily="34" charset="0"/>
                      <a:sym typeface="Arial Bold" pitchFamily="34" charset="0"/>
                    </a:rPr>
                    <a:t>70</a:t>
                  </a:r>
                </a:p>
              </p:txBody>
            </p:sp>
            <p:sp>
              <p:nvSpPr>
                <p:cNvPr id="12" name="Rectangle 13"/>
                <p:cNvSpPr>
                  <a:spLocks/>
                </p:cNvSpPr>
                <p:nvPr/>
              </p:nvSpPr>
              <p:spPr bwMode="auto">
                <a:xfrm>
                  <a:off x="5859463" y="5407025"/>
                  <a:ext cx="3143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wrap="none" lIns="38100" tIns="38100" rIns="38100" bIns="38100">
                  <a:spAutoFit/>
                </a:bodyPr>
                <a:lstStyle/>
                <a:p>
                  <a:pPr algn="l">
                    <a:spcBef>
                      <a:spcPts val="1275"/>
                    </a:spcBef>
                  </a:pPr>
                  <a:r>
                    <a:rPr lang="en-US" sz="1600">
                      <a:solidFill>
                        <a:schemeClr val="tx1"/>
                      </a:solidFill>
                      <a:latin typeface="Arial Bold" pitchFamily="34" charset="0"/>
                      <a:cs typeface="Arial Bold" pitchFamily="34" charset="0"/>
                      <a:sym typeface="Arial Bold" pitchFamily="34" charset="0"/>
                    </a:rPr>
                    <a:t>80</a:t>
                  </a:r>
                </a:p>
              </p:txBody>
            </p:sp>
            <p:sp>
              <p:nvSpPr>
                <p:cNvPr id="13" name="Rectangle 14"/>
                <p:cNvSpPr>
                  <a:spLocks/>
                </p:cNvSpPr>
                <p:nvPr/>
              </p:nvSpPr>
              <p:spPr bwMode="auto">
                <a:xfrm>
                  <a:off x="7131050" y="5407025"/>
                  <a:ext cx="3143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wrap="none" lIns="38100" tIns="38100" rIns="38100" bIns="38100">
                  <a:spAutoFit/>
                </a:bodyPr>
                <a:lstStyle/>
                <a:p>
                  <a:pPr algn="l">
                    <a:spcBef>
                      <a:spcPts val="1275"/>
                    </a:spcBef>
                  </a:pPr>
                  <a:r>
                    <a:rPr lang="en-US" sz="1600">
                      <a:solidFill>
                        <a:schemeClr val="tx1"/>
                      </a:solidFill>
                      <a:latin typeface="Arial Bold" pitchFamily="34" charset="0"/>
                      <a:cs typeface="Arial Bold" pitchFamily="34" charset="0"/>
                      <a:sym typeface="Arial Bold" pitchFamily="34" charset="0"/>
                    </a:rPr>
                    <a:t>90</a:t>
                  </a:r>
                </a:p>
              </p:txBody>
            </p:sp>
            <p:sp>
              <p:nvSpPr>
                <p:cNvPr id="14" name="Rectangle 20"/>
                <p:cNvSpPr>
                  <a:spLocks/>
                </p:cNvSpPr>
                <p:nvPr/>
              </p:nvSpPr>
              <p:spPr bwMode="auto">
                <a:xfrm>
                  <a:off x="1979613" y="3524250"/>
                  <a:ext cx="1637227" cy="3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wrap="none" lIns="38100" tIns="38100" rIns="38100" bIns="38100">
                  <a:spAutoFit/>
                </a:bodyPr>
                <a:lstStyle/>
                <a:p>
                  <a:pPr algn="l">
                    <a:spcBef>
                      <a:spcPts val="1275"/>
                    </a:spcBef>
                  </a:pPr>
                  <a:r>
                    <a:rPr lang="en-US" sz="1600" dirty="0">
                      <a:solidFill>
                        <a:schemeClr val="tx1"/>
                      </a:solidFill>
                      <a:cs typeface="Arial Bold Italic" charset="0"/>
                      <a:sym typeface="Arial Bold Italic" charset="0"/>
                    </a:rPr>
                    <a:t>Wrist fracture</a:t>
                  </a:r>
                </a:p>
              </p:txBody>
            </p:sp>
            <p:sp>
              <p:nvSpPr>
                <p:cNvPr id="15" name="Rectangle 21"/>
                <p:cNvSpPr>
                  <a:spLocks/>
                </p:cNvSpPr>
                <p:nvPr/>
              </p:nvSpPr>
              <p:spPr bwMode="auto">
                <a:xfrm>
                  <a:off x="2841624" y="2803525"/>
                  <a:ext cx="1753370" cy="3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wrap="none" lIns="38100" tIns="38100" rIns="38100" bIns="38100">
                  <a:spAutoFit/>
                </a:bodyPr>
                <a:lstStyle/>
                <a:p>
                  <a:pPr algn="l">
                    <a:spcBef>
                      <a:spcPts val="1275"/>
                    </a:spcBef>
                  </a:pPr>
                  <a:r>
                    <a:rPr lang="en-US" sz="1600" dirty="0" smtClean="0">
                      <a:solidFill>
                        <a:schemeClr val="tx1"/>
                      </a:solidFill>
                      <a:cs typeface="Arial Bold Italic" charset="0"/>
                      <a:sym typeface="Arial Bold Italic" charset="0"/>
                    </a:rPr>
                    <a:t>Spinal </a:t>
                  </a:r>
                  <a:r>
                    <a:rPr lang="en-US" sz="1600" dirty="0">
                      <a:solidFill>
                        <a:schemeClr val="tx1"/>
                      </a:solidFill>
                      <a:cs typeface="Arial Bold Italic" charset="0"/>
                      <a:sym typeface="Arial Bold Italic" charset="0"/>
                    </a:rPr>
                    <a:t>fracture</a:t>
                  </a:r>
                </a:p>
              </p:txBody>
            </p:sp>
            <p:sp>
              <p:nvSpPr>
                <p:cNvPr id="16" name="Rectangle 22"/>
                <p:cNvSpPr>
                  <a:spLocks/>
                </p:cNvSpPr>
                <p:nvPr/>
              </p:nvSpPr>
              <p:spPr bwMode="auto">
                <a:xfrm>
                  <a:off x="3963988" y="1651000"/>
                  <a:ext cx="1426631" cy="3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wrap="none" lIns="38100" tIns="38100" rIns="38100" bIns="38100">
                  <a:spAutoFit/>
                </a:bodyPr>
                <a:lstStyle/>
                <a:p>
                  <a:pPr algn="l">
                    <a:spcBef>
                      <a:spcPts val="1275"/>
                    </a:spcBef>
                  </a:pPr>
                  <a:r>
                    <a:rPr lang="en-US" sz="1600" dirty="0">
                      <a:solidFill>
                        <a:schemeClr val="tx1"/>
                      </a:solidFill>
                      <a:cs typeface="Arial Bold Italic" charset="0"/>
                      <a:sym typeface="Arial Bold Italic" charset="0"/>
                    </a:rPr>
                    <a:t>Hip fracture</a:t>
                  </a:r>
                </a:p>
              </p:txBody>
            </p:sp>
            <p:sp>
              <p:nvSpPr>
                <p:cNvPr id="17" name="Line 23"/>
                <p:cNvSpPr>
                  <a:spLocks noChangeShapeType="1"/>
                </p:cNvSpPr>
                <p:nvPr/>
              </p:nvSpPr>
              <p:spPr bwMode="auto">
                <a:xfrm flipH="1">
                  <a:off x="3660775" y="3140075"/>
                  <a:ext cx="3175" cy="677863"/>
                </a:xfrm>
                <a:prstGeom prst="line">
                  <a:avLst/>
                </a:prstGeom>
                <a:noFill/>
                <a:ln w="28575">
                  <a:solidFill>
                    <a:srgbClr val="1F497D"/>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18" name="Line 24"/>
                <p:cNvSpPr>
                  <a:spLocks noChangeShapeType="1"/>
                </p:cNvSpPr>
                <p:nvPr/>
              </p:nvSpPr>
              <p:spPr bwMode="auto">
                <a:xfrm>
                  <a:off x="4208463" y="3140075"/>
                  <a:ext cx="219075" cy="490538"/>
                </a:xfrm>
                <a:prstGeom prst="line">
                  <a:avLst/>
                </a:prstGeom>
                <a:noFill/>
                <a:ln w="28575">
                  <a:solidFill>
                    <a:srgbClr val="1F497D"/>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19" name="Line 25"/>
                <p:cNvSpPr>
                  <a:spLocks noChangeShapeType="1"/>
                </p:cNvSpPr>
                <p:nvPr/>
              </p:nvSpPr>
              <p:spPr bwMode="auto">
                <a:xfrm>
                  <a:off x="5246688" y="1844675"/>
                  <a:ext cx="765175" cy="0"/>
                </a:xfrm>
                <a:prstGeom prst="line">
                  <a:avLst/>
                </a:prstGeom>
                <a:noFill/>
                <a:ln w="28575">
                  <a:solidFill>
                    <a:srgbClr val="1F497D"/>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20" name="Line 26"/>
                <p:cNvSpPr>
                  <a:spLocks noChangeShapeType="1"/>
                </p:cNvSpPr>
                <p:nvPr/>
              </p:nvSpPr>
              <p:spPr bwMode="auto">
                <a:xfrm>
                  <a:off x="2987675" y="3860800"/>
                  <a:ext cx="0" cy="576263"/>
                </a:xfrm>
                <a:prstGeom prst="line">
                  <a:avLst/>
                </a:prstGeom>
                <a:noFill/>
                <a:ln w="28575">
                  <a:solidFill>
                    <a:srgbClr val="1F497D"/>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21" name="Line 27"/>
                <p:cNvSpPr>
                  <a:spLocks noChangeShapeType="1"/>
                </p:cNvSpPr>
                <p:nvPr/>
              </p:nvSpPr>
              <p:spPr bwMode="auto">
                <a:xfrm>
                  <a:off x="4732338" y="3016250"/>
                  <a:ext cx="703262" cy="12700"/>
                </a:xfrm>
                <a:prstGeom prst="line">
                  <a:avLst/>
                </a:prstGeom>
                <a:noFill/>
                <a:ln w="28575">
                  <a:solidFill>
                    <a:srgbClr val="1F497D"/>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22" name="Rectangle 28"/>
                <p:cNvSpPr>
                  <a:spLocks/>
                </p:cNvSpPr>
                <p:nvPr/>
              </p:nvSpPr>
              <p:spPr bwMode="auto">
                <a:xfrm>
                  <a:off x="7502525" y="5386388"/>
                  <a:ext cx="520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wrap="none" lIns="38100" tIns="38100" rIns="38100" bIns="38100">
                  <a:spAutoFit/>
                </a:bodyPr>
                <a:lstStyle/>
                <a:p>
                  <a:pPr algn="l"/>
                  <a:r>
                    <a:rPr lang="en-US" sz="1800">
                      <a:solidFill>
                        <a:schemeClr val="tx1"/>
                      </a:solidFill>
                      <a:latin typeface="Arial Bold" pitchFamily="34" charset="0"/>
                      <a:cs typeface="Arial Bold" pitchFamily="34" charset="0"/>
                      <a:sym typeface="Arial Bold" pitchFamily="34" charset="0"/>
                    </a:rPr>
                    <a:t>Age</a:t>
                  </a:r>
                </a:p>
              </p:txBody>
            </p:sp>
            <p:sp>
              <p:nvSpPr>
                <p:cNvPr id="23" name="AutoShape 29"/>
                <p:cNvSpPr>
                  <a:spLocks/>
                </p:cNvSpPr>
                <p:nvPr/>
              </p:nvSpPr>
              <p:spPr bwMode="auto">
                <a:xfrm>
                  <a:off x="3440113" y="4437063"/>
                  <a:ext cx="727075" cy="704850"/>
                </a:xfrm>
                <a:custGeom>
                  <a:avLst/>
                  <a:gdLst/>
                  <a:ahLst/>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729" y="16382"/>
                      </a:moveTo>
                      <a:cubicBezTo>
                        <a:pt x="20833" y="12581"/>
                        <a:pt x="20246" y="7000"/>
                        <a:pt x="16419" y="3917"/>
                      </a:cubicBezTo>
                      <a:cubicBezTo>
                        <a:pt x="13159" y="1290"/>
                        <a:pt x="8496" y="1277"/>
                        <a:pt x="5221" y="3884"/>
                      </a:cubicBezTo>
                      <a:close/>
                      <a:moveTo>
                        <a:pt x="3871" y="5218"/>
                      </a:moveTo>
                      <a:cubicBezTo>
                        <a:pt x="767" y="9019"/>
                        <a:pt x="1354" y="14600"/>
                        <a:pt x="5181" y="17683"/>
                      </a:cubicBezTo>
                      <a:cubicBezTo>
                        <a:pt x="8441" y="20310"/>
                        <a:pt x="13104" y="20323"/>
                        <a:pt x="16379" y="17716"/>
                      </a:cubicBezTo>
                      <a:close/>
                      <a:moveTo>
                        <a:pt x="3871" y="5218"/>
                      </a:moveTo>
                    </a:path>
                  </a:pathLst>
                </a:cu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defRPr/>
                  </a:pPr>
                  <a:endParaRPr lang="en-GB">
                    <a:latin typeface="Gill Sans" charset="0"/>
                    <a:ea typeface="ヒラギノ角ゴ ProN W3" charset="0"/>
                    <a:cs typeface="ヒラギノ角ゴ ProN W3" charset="0"/>
                    <a:sym typeface="Gill Sans" charset="0"/>
                  </a:endParaRPr>
                </a:p>
              </p:txBody>
            </p:sp>
            <p:sp>
              <p:nvSpPr>
                <p:cNvPr id="24" name="AutoShape 30"/>
                <p:cNvSpPr>
                  <a:spLocks/>
                </p:cNvSpPr>
                <p:nvPr/>
              </p:nvSpPr>
              <p:spPr bwMode="auto">
                <a:xfrm>
                  <a:off x="5246688" y="3284538"/>
                  <a:ext cx="727075" cy="704850"/>
                </a:xfrm>
                <a:custGeom>
                  <a:avLst/>
                  <a:gdLst/>
                  <a:ahLst/>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729" y="16382"/>
                      </a:moveTo>
                      <a:cubicBezTo>
                        <a:pt x="20833" y="12581"/>
                        <a:pt x="20246" y="7000"/>
                        <a:pt x="16419" y="3917"/>
                      </a:cubicBezTo>
                      <a:cubicBezTo>
                        <a:pt x="13159" y="1290"/>
                        <a:pt x="8496" y="1277"/>
                        <a:pt x="5221" y="3884"/>
                      </a:cubicBezTo>
                      <a:close/>
                      <a:moveTo>
                        <a:pt x="3871" y="5218"/>
                      </a:moveTo>
                      <a:cubicBezTo>
                        <a:pt x="767" y="9019"/>
                        <a:pt x="1354" y="14600"/>
                        <a:pt x="5181" y="17683"/>
                      </a:cubicBezTo>
                      <a:cubicBezTo>
                        <a:pt x="8441" y="20310"/>
                        <a:pt x="13104" y="20323"/>
                        <a:pt x="16379" y="17716"/>
                      </a:cubicBezTo>
                      <a:close/>
                      <a:moveTo>
                        <a:pt x="3871" y="5218"/>
                      </a:moveTo>
                    </a:path>
                  </a:pathLst>
                </a:cu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defRPr/>
                  </a:pPr>
                  <a:endParaRPr lang="en-GB">
                    <a:latin typeface="Gill Sans" charset="0"/>
                    <a:ea typeface="ヒラギノ角ゴ ProN W3" charset="0"/>
                    <a:cs typeface="ヒラギノ角ゴ ProN W3" charset="0"/>
                    <a:sym typeface="Gill Sans" charset="0"/>
                  </a:endParaRPr>
                </a:p>
              </p:txBody>
            </p:sp>
            <p:sp>
              <p:nvSpPr>
                <p:cNvPr id="25" name="AutoShape 31"/>
                <p:cNvSpPr>
                  <a:spLocks/>
                </p:cNvSpPr>
                <p:nvPr/>
              </p:nvSpPr>
              <p:spPr bwMode="auto">
                <a:xfrm>
                  <a:off x="4276725" y="4019550"/>
                  <a:ext cx="727075" cy="704850"/>
                </a:xfrm>
                <a:custGeom>
                  <a:avLst/>
                  <a:gdLst/>
                  <a:ahLst/>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729" y="16382"/>
                      </a:moveTo>
                      <a:cubicBezTo>
                        <a:pt x="20833" y="12581"/>
                        <a:pt x="20246" y="7000"/>
                        <a:pt x="16419" y="3917"/>
                      </a:cubicBezTo>
                      <a:cubicBezTo>
                        <a:pt x="13159" y="1290"/>
                        <a:pt x="8496" y="1277"/>
                        <a:pt x="5221" y="3884"/>
                      </a:cubicBezTo>
                      <a:close/>
                      <a:moveTo>
                        <a:pt x="3871" y="5218"/>
                      </a:moveTo>
                      <a:cubicBezTo>
                        <a:pt x="767" y="9019"/>
                        <a:pt x="1354" y="14600"/>
                        <a:pt x="5181" y="17683"/>
                      </a:cubicBezTo>
                      <a:cubicBezTo>
                        <a:pt x="8441" y="20310"/>
                        <a:pt x="13104" y="20323"/>
                        <a:pt x="16379" y="17716"/>
                      </a:cubicBezTo>
                      <a:close/>
                      <a:moveTo>
                        <a:pt x="3871" y="5218"/>
                      </a:moveTo>
                    </a:path>
                  </a:pathLst>
                </a:cu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defRPr/>
                  </a:pPr>
                  <a:endParaRPr lang="en-GB">
                    <a:latin typeface="Gill Sans" charset="0"/>
                    <a:ea typeface="ヒラギノ角ゴ ProN W3" charset="0"/>
                    <a:cs typeface="ヒラギノ角ゴ ProN W3" charset="0"/>
                    <a:sym typeface="Gill Sans" charset="0"/>
                  </a:endParaRPr>
                </a:p>
              </p:txBody>
            </p:sp>
            <p:sp>
              <p:nvSpPr>
                <p:cNvPr id="26" name="AutoShape 32"/>
                <p:cNvSpPr>
                  <a:spLocks/>
                </p:cNvSpPr>
                <p:nvPr/>
              </p:nvSpPr>
              <p:spPr bwMode="auto">
                <a:xfrm>
                  <a:off x="5932488" y="1760538"/>
                  <a:ext cx="727075" cy="704850"/>
                </a:xfrm>
                <a:custGeom>
                  <a:avLst/>
                  <a:gdLst/>
                  <a:ahLst/>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729" y="16382"/>
                      </a:moveTo>
                      <a:cubicBezTo>
                        <a:pt x="20833" y="12581"/>
                        <a:pt x="20246" y="7000"/>
                        <a:pt x="16419" y="3917"/>
                      </a:cubicBezTo>
                      <a:cubicBezTo>
                        <a:pt x="13159" y="1290"/>
                        <a:pt x="8496" y="1277"/>
                        <a:pt x="5221" y="3884"/>
                      </a:cubicBezTo>
                      <a:close/>
                      <a:moveTo>
                        <a:pt x="3871" y="5218"/>
                      </a:moveTo>
                      <a:cubicBezTo>
                        <a:pt x="767" y="9019"/>
                        <a:pt x="1354" y="14600"/>
                        <a:pt x="5181" y="17683"/>
                      </a:cubicBezTo>
                      <a:cubicBezTo>
                        <a:pt x="8441" y="20310"/>
                        <a:pt x="13104" y="20323"/>
                        <a:pt x="16379" y="17716"/>
                      </a:cubicBezTo>
                      <a:close/>
                      <a:moveTo>
                        <a:pt x="3871" y="5218"/>
                      </a:moveTo>
                    </a:path>
                  </a:pathLst>
                </a:custGeom>
                <a:solidFill>
                  <a:srgbClr val="FF00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defRPr/>
                  </a:pPr>
                  <a:endParaRPr lang="en-GB">
                    <a:latin typeface="Gill Sans" charset="0"/>
                    <a:ea typeface="ヒラギノ角ゴ ProN W3" charset="0"/>
                    <a:cs typeface="ヒラギノ角ゴ ProN W3" charset="0"/>
                    <a:sym typeface="Gill Sans" charset="0"/>
                  </a:endParaRPr>
                </a:p>
              </p:txBody>
            </p:sp>
            <p:grpSp>
              <p:nvGrpSpPr>
                <p:cNvPr id="27" name="Group 35"/>
                <p:cNvGrpSpPr>
                  <a:grpSpLocks/>
                </p:cNvGrpSpPr>
                <p:nvPr/>
              </p:nvGrpSpPr>
              <p:grpSpPr bwMode="auto">
                <a:xfrm rot="-3179999">
                  <a:off x="1255955" y="2773795"/>
                  <a:ext cx="1003300" cy="2835275"/>
                  <a:chOff x="0" y="0"/>
                  <a:chExt cx="632" cy="1785"/>
                </a:xfrm>
              </p:grpSpPr>
              <p:sp>
                <p:nvSpPr>
                  <p:cNvPr id="28" name="AutoShape 33"/>
                  <p:cNvSpPr>
                    <a:spLocks/>
                  </p:cNvSpPr>
                  <p:nvPr/>
                </p:nvSpPr>
                <p:spPr bwMode="auto">
                  <a:xfrm>
                    <a:off x="0" y="0"/>
                    <a:ext cx="632" cy="1785"/>
                  </a:xfrm>
                  <a:custGeom>
                    <a:avLst/>
                    <a:gdLst/>
                    <a:ahLst/>
                    <a:cxnLst/>
                    <a:rect l="0" t="0" r="r" b="b"/>
                    <a:pathLst>
                      <a:path w="21600" h="21600">
                        <a:moveTo>
                          <a:pt x="0" y="17775"/>
                        </a:moveTo>
                        <a:lnTo>
                          <a:pt x="5036" y="17775"/>
                        </a:lnTo>
                        <a:lnTo>
                          <a:pt x="5036" y="0"/>
                        </a:lnTo>
                        <a:lnTo>
                          <a:pt x="16564" y="0"/>
                        </a:lnTo>
                        <a:lnTo>
                          <a:pt x="16564" y="17775"/>
                        </a:lnTo>
                        <a:lnTo>
                          <a:pt x="21600" y="17775"/>
                        </a:lnTo>
                        <a:lnTo>
                          <a:pt x="10800" y="21600"/>
                        </a:lnTo>
                        <a:close/>
                        <a:moveTo>
                          <a:pt x="0" y="17775"/>
                        </a:moveTo>
                      </a:path>
                    </a:pathLst>
                  </a:custGeom>
                  <a:gradFill rotWithShape="0">
                    <a:gsLst>
                      <a:gs pos="0">
                        <a:srgbClr val="3A7BCA"/>
                      </a:gs>
                      <a:gs pos="20001">
                        <a:srgbClr val="3C7BC6"/>
                      </a:gs>
                      <a:gs pos="100000">
                        <a:srgbClr val="2E5D97"/>
                      </a:gs>
                    </a:gsLst>
                    <a:lin ang="5400000" scaled="1"/>
                  </a:gra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defRPr/>
                    </a:pPr>
                    <a:endParaRPr lang="en-GB">
                      <a:latin typeface="Gill Sans" charset="0"/>
                      <a:ea typeface="ヒラギノ角ゴ ProN W3" charset="0"/>
                      <a:cs typeface="ヒラギノ角ゴ ProN W3" charset="0"/>
                      <a:sym typeface="Gill Sans" charset="0"/>
                    </a:endParaRPr>
                  </a:p>
                </p:txBody>
              </p:sp>
              <p:sp>
                <p:nvSpPr>
                  <p:cNvPr id="29" name="Rectangle 34"/>
                  <p:cNvSpPr>
                    <a:spLocks/>
                  </p:cNvSpPr>
                  <p:nvPr/>
                </p:nvSpPr>
                <p:spPr bwMode="auto">
                  <a:xfrm rot="5400000">
                    <a:off x="-491" y="700"/>
                    <a:ext cx="161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r>
                      <a:rPr lang="en-US" sz="1400" b="1" dirty="0" smtClean="0">
                        <a:solidFill>
                          <a:srgbClr val="FFFFFF"/>
                        </a:solidFill>
                        <a:ea typeface="Lucida Grande"/>
                        <a:cs typeface="Lucida Grande"/>
                        <a:sym typeface="Lucida Grande"/>
                      </a:rPr>
                      <a:t>Get assessed and treated here!</a:t>
                    </a:r>
                    <a:endParaRPr lang="en-US" sz="1400" b="1" dirty="0">
                      <a:solidFill>
                        <a:srgbClr val="FFFFFF"/>
                      </a:solidFill>
                      <a:ea typeface="Lucida Grande"/>
                      <a:cs typeface="Lucida Grande"/>
                      <a:sym typeface="Lucida Grande"/>
                    </a:endParaRPr>
                  </a:p>
                </p:txBody>
              </p:sp>
            </p:grpSp>
          </p:grpSp>
        </p:grpSp>
        <p:sp>
          <p:nvSpPr>
            <p:cNvPr id="31" name="Line 15"/>
            <p:cNvSpPr>
              <a:spLocks noChangeShapeType="1"/>
            </p:cNvSpPr>
            <p:nvPr/>
          </p:nvSpPr>
          <p:spPr bwMode="auto">
            <a:xfrm>
              <a:off x="2147888" y="5359400"/>
              <a:ext cx="0" cy="68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2" name="Line 16"/>
            <p:cNvSpPr>
              <a:spLocks noChangeShapeType="1"/>
            </p:cNvSpPr>
            <p:nvPr/>
          </p:nvSpPr>
          <p:spPr bwMode="auto">
            <a:xfrm>
              <a:off x="3440113" y="5359400"/>
              <a:ext cx="0" cy="68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3" name="Line 17"/>
            <p:cNvSpPr>
              <a:spLocks noChangeShapeType="1"/>
            </p:cNvSpPr>
            <p:nvPr/>
          </p:nvSpPr>
          <p:spPr bwMode="auto">
            <a:xfrm>
              <a:off x="4732338" y="5359400"/>
              <a:ext cx="0" cy="68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4" name="Line 18"/>
            <p:cNvSpPr>
              <a:spLocks noChangeShapeType="1"/>
            </p:cNvSpPr>
            <p:nvPr/>
          </p:nvSpPr>
          <p:spPr bwMode="auto">
            <a:xfrm>
              <a:off x="6026150" y="5359400"/>
              <a:ext cx="0" cy="68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35" name="Line 19"/>
            <p:cNvSpPr>
              <a:spLocks noChangeShapeType="1"/>
            </p:cNvSpPr>
            <p:nvPr/>
          </p:nvSpPr>
          <p:spPr bwMode="auto">
            <a:xfrm>
              <a:off x="7318375" y="5359400"/>
              <a:ext cx="0" cy="68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spTree>
    <p:extLst>
      <p:ext uri="{BB962C8B-B14F-4D97-AF65-F5344CB8AC3E}">
        <p14:creationId xmlns:p14="http://schemas.microsoft.com/office/powerpoint/2010/main" val="3292815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Osteoporosis diagnosed on a scan</a:t>
            </a:r>
            <a:endParaRPr lang="en-GB" dirty="0"/>
          </a:p>
        </p:txBody>
      </p:sp>
      <p:sp>
        <p:nvSpPr>
          <p:cNvPr id="5" name="Rectangle 8"/>
          <p:cNvSpPr>
            <a:spLocks noChangeArrowheads="1"/>
          </p:cNvSpPr>
          <p:nvPr/>
        </p:nvSpPr>
        <p:spPr bwMode="auto">
          <a:xfrm>
            <a:off x="1795039" y="6093296"/>
            <a:ext cx="55539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2563" indent="-182563" algn="ctr" defTabSz="914400">
              <a:lnSpc>
                <a:spcPct val="90000"/>
              </a:lnSpc>
              <a:spcBef>
                <a:spcPct val="20000"/>
              </a:spcBef>
              <a:buFont typeface="Arial" pitchFamily="34" charset="0"/>
              <a:buNone/>
            </a:pPr>
            <a:r>
              <a:rPr lang="en-GB" dirty="0">
                <a:solidFill>
                  <a:srgbClr val="000066"/>
                </a:solidFill>
                <a:cs typeface="Arial" pitchFamily="34" charset="0"/>
              </a:rPr>
              <a:t>Bone density scanning of hip and spine</a:t>
            </a:r>
            <a:r>
              <a:rPr lang="en-GB" dirty="0" smtClean="0">
                <a:solidFill>
                  <a:srgbClr val="000066"/>
                </a:solidFill>
                <a:cs typeface="Arial" pitchFamily="34" charset="0"/>
              </a:rPr>
              <a:t>:</a:t>
            </a:r>
          </a:p>
          <a:p>
            <a:pPr marL="182563" indent="-182563" algn="ctr" defTabSz="914400">
              <a:lnSpc>
                <a:spcPct val="90000"/>
              </a:lnSpc>
              <a:spcBef>
                <a:spcPct val="20000"/>
              </a:spcBef>
              <a:buFont typeface="Arial" pitchFamily="34" charset="0"/>
              <a:buNone/>
            </a:pPr>
            <a:r>
              <a:rPr lang="en-GB" b="1" dirty="0" smtClean="0">
                <a:solidFill>
                  <a:srgbClr val="000066"/>
                </a:solidFill>
                <a:cs typeface="Arial" pitchFamily="34" charset="0"/>
              </a:rPr>
              <a:t>dual </a:t>
            </a:r>
            <a:r>
              <a:rPr lang="en-GB" b="1" dirty="0">
                <a:solidFill>
                  <a:srgbClr val="000066"/>
                </a:solidFill>
                <a:cs typeface="Arial" pitchFamily="34" charset="0"/>
              </a:rPr>
              <a:t>energy X-ray absorptiometry (DXA)</a:t>
            </a:r>
            <a:endParaRPr lang="en-US" b="1" dirty="0">
              <a:solidFill>
                <a:srgbClr val="000066"/>
              </a:solidFill>
              <a:cs typeface="Arial" pitchFamily="34" charset="0"/>
            </a:endParaRPr>
          </a:p>
        </p:txBody>
      </p:sp>
      <p:pic>
        <p:nvPicPr>
          <p:cNvPr id="6" name="Picture 9" descr="DXA Scan Sh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0466" y="2015067"/>
            <a:ext cx="5923068" cy="393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950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24</a:t>
            </a:fld>
            <a:endParaRPr lang="en-US" dirty="0"/>
          </a:p>
        </p:txBody>
      </p:sp>
      <p:sp>
        <p:nvSpPr>
          <p:cNvPr id="3" name="Title 2"/>
          <p:cNvSpPr>
            <a:spLocks noGrp="1"/>
          </p:cNvSpPr>
          <p:nvPr>
            <p:ph type="title"/>
          </p:nvPr>
        </p:nvSpPr>
        <p:spPr/>
        <p:txBody>
          <a:bodyPr/>
          <a:lstStyle/>
          <a:p>
            <a:r>
              <a:rPr lang="en-GB" dirty="0" smtClean="0"/>
              <a:t>Osteoporosis on a DXA bone density scan</a:t>
            </a:r>
            <a:endParaRPr lang="en-GB" dirty="0"/>
          </a:p>
        </p:txBody>
      </p:sp>
      <p:sp>
        <p:nvSpPr>
          <p:cNvPr id="5" name="Text Box 18"/>
          <p:cNvSpPr txBox="1">
            <a:spLocks noChangeArrowheads="1"/>
          </p:cNvSpPr>
          <p:nvPr/>
        </p:nvSpPr>
        <p:spPr bwMode="auto">
          <a:xfrm>
            <a:off x="828601" y="2555815"/>
            <a:ext cx="13477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MS PGothic" pitchFamily="34" charset="-128"/>
              </a:defRPr>
            </a:lvl9pPr>
          </a:lstStyle>
          <a:p>
            <a:pPr algn="r" defTabSz="914400" eaLnBrk="1" hangingPunct="1">
              <a:spcBef>
                <a:spcPct val="50000"/>
              </a:spcBef>
            </a:pPr>
            <a:r>
              <a:rPr lang="en-GB" sz="2600" b="1" i="1" dirty="0">
                <a:solidFill>
                  <a:srgbClr val="14377D"/>
                </a:solidFill>
                <a:latin typeface="+mn-lt"/>
              </a:rPr>
              <a:t>-1 SD</a:t>
            </a:r>
          </a:p>
        </p:txBody>
      </p:sp>
      <p:sp>
        <p:nvSpPr>
          <p:cNvPr id="6" name="Text Box 19"/>
          <p:cNvSpPr txBox="1">
            <a:spLocks noChangeArrowheads="1"/>
          </p:cNvSpPr>
          <p:nvPr/>
        </p:nvSpPr>
        <p:spPr bwMode="auto">
          <a:xfrm>
            <a:off x="418929" y="3807098"/>
            <a:ext cx="17808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MS PGothic" pitchFamily="34" charset="-128"/>
              </a:defRPr>
            </a:lvl9pPr>
          </a:lstStyle>
          <a:p>
            <a:pPr algn="r" defTabSz="914400" eaLnBrk="1" hangingPunct="1">
              <a:spcBef>
                <a:spcPct val="50000"/>
              </a:spcBef>
            </a:pPr>
            <a:r>
              <a:rPr lang="en-GB" sz="2600" b="1" i="1" dirty="0">
                <a:solidFill>
                  <a:srgbClr val="14377D"/>
                </a:solidFill>
                <a:latin typeface="+mn-lt"/>
              </a:rPr>
              <a:t>-2.5 SD</a:t>
            </a:r>
          </a:p>
        </p:txBody>
      </p:sp>
      <p:grpSp>
        <p:nvGrpSpPr>
          <p:cNvPr id="7" name="Group 18"/>
          <p:cNvGrpSpPr>
            <a:grpSpLocks noGrp="1" noRot="1"/>
          </p:cNvGrpSpPr>
          <p:nvPr/>
        </p:nvGrpSpPr>
        <p:grpSpPr bwMode="auto">
          <a:xfrm>
            <a:off x="2189882" y="2173530"/>
            <a:ext cx="5341747" cy="4637461"/>
            <a:chOff x="1972" y="1253"/>
            <a:chExt cx="2195" cy="2154"/>
          </a:xfrm>
        </p:grpSpPr>
        <p:sp>
          <p:nvSpPr>
            <p:cNvPr id="8" name="Rectangle 5"/>
            <p:cNvSpPr>
              <a:spLocks noChangeArrowheads="1"/>
            </p:cNvSpPr>
            <p:nvPr/>
          </p:nvSpPr>
          <p:spPr bwMode="auto">
            <a:xfrm>
              <a:off x="1972" y="1253"/>
              <a:ext cx="2192" cy="287"/>
            </a:xfrm>
            <a:prstGeom prst="rect">
              <a:avLst/>
            </a:prstGeom>
            <a:solidFill>
              <a:srgbClr val="FF07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spcBef>
                  <a:spcPct val="20000"/>
                </a:spcBef>
                <a:buFont typeface="Arial" pitchFamily="34" charset="0"/>
                <a:buNone/>
              </a:pPr>
              <a:r>
                <a:rPr lang="en-GB" sz="2400" dirty="0">
                  <a:solidFill>
                    <a:srgbClr val="000066"/>
                  </a:solidFill>
                </a:rPr>
                <a:t>NORMAL</a:t>
              </a:r>
            </a:p>
          </p:txBody>
        </p:sp>
        <p:sp>
          <p:nvSpPr>
            <p:cNvPr id="9" name="Rectangle 6"/>
            <p:cNvSpPr>
              <a:spLocks noChangeArrowheads="1"/>
            </p:cNvSpPr>
            <p:nvPr/>
          </p:nvSpPr>
          <p:spPr bwMode="auto">
            <a:xfrm>
              <a:off x="1972" y="1540"/>
              <a:ext cx="2192" cy="563"/>
            </a:xfrm>
            <a:prstGeom prst="rect">
              <a:avLst/>
            </a:prstGeom>
            <a:solidFill>
              <a:srgbClr val="FF07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spcBef>
                  <a:spcPct val="20000"/>
                </a:spcBef>
                <a:buFont typeface="Arial" pitchFamily="34" charset="0"/>
                <a:buNone/>
              </a:pPr>
              <a:r>
                <a:rPr lang="en-GB" sz="2400" dirty="0">
                  <a:solidFill>
                    <a:srgbClr val="000066"/>
                  </a:solidFill>
                </a:rPr>
                <a:t>LOW BONE </a:t>
              </a:r>
              <a:r>
                <a:rPr lang="en-GB" sz="2400" dirty="0" smtClean="0">
                  <a:solidFill>
                    <a:srgbClr val="000066"/>
                  </a:solidFill>
                </a:rPr>
                <a:t>MASS  </a:t>
              </a:r>
              <a:endParaRPr lang="en-GB" sz="2400" dirty="0">
                <a:solidFill>
                  <a:srgbClr val="000066"/>
                </a:solidFill>
              </a:endParaRPr>
            </a:p>
            <a:p>
              <a:pPr algn="ctr" defTabSz="914400">
                <a:spcBef>
                  <a:spcPct val="20000"/>
                </a:spcBef>
                <a:buFont typeface="Arial" pitchFamily="34" charset="0"/>
                <a:buNone/>
              </a:pPr>
              <a:r>
                <a:rPr lang="en-GB" sz="2400" dirty="0" smtClean="0">
                  <a:solidFill>
                    <a:srgbClr val="000066"/>
                  </a:solidFill>
                </a:rPr>
                <a:t>(OSTEOPENIA)</a:t>
              </a:r>
              <a:endParaRPr lang="en-GB" sz="2400" dirty="0">
                <a:solidFill>
                  <a:srgbClr val="000066"/>
                </a:solidFill>
              </a:endParaRPr>
            </a:p>
          </p:txBody>
        </p:sp>
        <p:sp>
          <p:nvSpPr>
            <p:cNvPr id="10" name="Rectangle 7"/>
            <p:cNvSpPr>
              <a:spLocks noChangeArrowheads="1"/>
            </p:cNvSpPr>
            <p:nvPr/>
          </p:nvSpPr>
          <p:spPr bwMode="auto">
            <a:xfrm>
              <a:off x="1972" y="2103"/>
              <a:ext cx="2192" cy="1023"/>
            </a:xfrm>
            <a:prstGeom prst="rect">
              <a:avLst/>
            </a:prstGeom>
            <a:solidFill>
              <a:srgbClr val="FF07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spcBef>
                  <a:spcPct val="20000"/>
                </a:spcBef>
                <a:buFont typeface="Arial" pitchFamily="34" charset="0"/>
                <a:buNone/>
              </a:pPr>
              <a:r>
                <a:rPr lang="en-GB" sz="2400" dirty="0" smtClean="0">
                  <a:solidFill>
                    <a:srgbClr val="000066"/>
                  </a:solidFill>
                </a:rPr>
                <a:t>NO </a:t>
              </a:r>
              <a:r>
                <a:rPr lang="en-GB" sz="2400" dirty="0">
                  <a:solidFill>
                    <a:srgbClr val="000066"/>
                  </a:solidFill>
                </a:rPr>
                <a:t>FRACTURE </a:t>
              </a:r>
              <a:endParaRPr lang="en-GB" sz="2400" dirty="0" smtClean="0">
                <a:solidFill>
                  <a:srgbClr val="000066"/>
                </a:solidFill>
              </a:endParaRPr>
            </a:p>
            <a:p>
              <a:pPr algn="ctr" defTabSz="914400">
                <a:spcBef>
                  <a:spcPct val="20000"/>
                </a:spcBef>
                <a:buFont typeface="Arial" pitchFamily="34" charset="0"/>
                <a:buNone/>
              </a:pPr>
              <a:r>
                <a:rPr lang="en-GB" sz="2400" dirty="0" smtClean="0">
                  <a:solidFill>
                    <a:srgbClr val="000066"/>
                  </a:solidFill>
                </a:rPr>
                <a:t> (OSTEOPOROSIS)</a:t>
              </a:r>
            </a:p>
            <a:p>
              <a:pPr algn="ctr" defTabSz="914400">
                <a:spcBef>
                  <a:spcPct val="20000"/>
                </a:spcBef>
                <a:buFont typeface="Arial" pitchFamily="34" charset="0"/>
                <a:buNone/>
              </a:pPr>
              <a:endParaRPr lang="en-GB" sz="2400" dirty="0">
                <a:solidFill>
                  <a:srgbClr val="000066"/>
                </a:solidFill>
              </a:endParaRPr>
            </a:p>
            <a:p>
              <a:pPr algn="ctr" defTabSz="914400">
                <a:buFont typeface="Arial" pitchFamily="34" charset="0"/>
                <a:buNone/>
              </a:pPr>
              <a:r>
                <a:rPr lang="en-GB" sz="2400" dirty="0" smtClean="0">
                  <a:solidFill>
                    <a:srgbClr val="000066"/>
                  </a:solidFill>
                </a:rPr>
                <a:t>WITH FRACTURE</a:t>
              </a:r>
            </a:p>
            <a:p>
              <a:pPr algn="ctr" defTabSz="914400">
                <a:buFont typeface="Arial" pitchFamily="34" charset="0"/>
                <a:buNone/>
              </a:pPr>
              <a:r>
                <a:rPr lang="en-GB" sz="2400" dirty="0" smtClean="0">
                  <a:solidFill>
                    <a:srgbClr val="000066"/>
                  </a:solidFill>
                </a:rPr>
                <a:t>(SEVERE OSTEOPOROSIS)</a:t>
              </a:r>
              <a:endParaRPr lang="en-GB" sz="2400" dirty="0">
                <a:solidFill>
                  <a:srgbClr val="000066"/>
                </a:solidFill>
              </a:endParaRPr>
            </a:p>
          </p:txBody>
        </p:sp>
        <p:sp>
          <p:nvSpPr>
            <p:cNvPr id="11" name="Rectangle 8"/>
            <p:cNvSpPr>
              <a:spLocks noChangeArrowheads="1"/>
            </p:cNvSpPr>
            <p:nvPr/>
          </p:nvSpPr>
          <p:spPr bwMode="auto">
            <a:xfrm>
              <a:off x="1975" y="3190"/>
              <a:ext cx="2192"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spcBef>
                  <a:spcPct val="20000"/>
                </a:spcBef>
                <a:buFont typeface="Arial" pitchFamily="34" charset="0"/>
                <a:buNone/>
              </a:pPr>
              <a:r>
                <a:rPr lang="en-GB" sz="2300" b="1" i="1" dirty="0">
                  <a:solidFill>
                    <a:srgbClr val="000066"/>
                  </a:solidFill>
                </a:rPr>
                <a:t>WHO Study Group 1994</a:t>
              </a:r>
            </a:p>
          </p:txBody>
        </p:sp>
        <p:sp>
          <p:nvSpPr>
            <p:cNvPr id="12" name="Line 9"/>
            <p:cNvSpPr>
              <a:spLocks noChangeShapeType="1"/>
            </p:cNvSpPr>
            <p:nvPr/>
          </p:nvSpPr>
          <p:spPr bwMode="auto">
            <a:xfrm>
              <a:off x="1972" y="1540"/>
              <a:ext cx="2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Line 10"/>
            <p:cNvSpPr>
              <a:spLocks noChangeShapeType="1"/>
            </p:cNvSpPr>
            <p:nvPr/>
          </p:nvSpPr>
          <p:spPr bwMode="auto">
            <a:xfrm>
              <a:off x="1972" y="2103"/>
              <a:ext cx="2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 name="Line 11"/>
            <p:cNvSpPr>
              <a:spLocks noChangeShapeType="1"/>
            </p:cNvSpPr>
            <p:nvPr/>
          </p:nvSpPr>
          <p:spPr bwMode="auto">
            <a:xfrm>
              <a:off x="1972" y="3126"/>
              <a:ext cx="2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Line 12"/>
            <p:cNvSpPr>
              <a:spLocks noChangeShapeType="1"/>
            </p:cNvSpPr>
            <p:nvPr/>
          </p:nvSpPr>
          <p:spPr bwMode="auto">
            <a:xfrm>
              <a:off x="1972" y="1253"/>
              <a:ext cx="0" cy="187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Line 13"/>
            <p:cNvSpPr>
              <a:spLocks noChangeShapeType="1"/>
            </p:cNvSpPr>
            <p:nvPr/>
          </p:nvSpPr>
          <p:spPr bwMode="auto">
            <a:xfrm>
              <a:off x="4164" y="1253"/>
              <a:ext cx="0" cy="187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Line 14"/>
            <p:cNvSpPr>
              <a:spLocks noChangeShapeType="1"/>
            </p:cNvSpPr>
            <p:nvPr/>
          </p:nvSpPr>
          <p:spPr bwMode="auto">
            <a:xfrm>
              <a:off x="1972" y="1253"/>
              <a:ext cx="2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960665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20714" y="4437112"/>
            <a:ext cx="0" cy="36004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0"/>
          </p:nvPr>
        </p:nvSpPr>
        <p:spPr/>
        <p:txBody>
          <a:bodyPr/>
          <a:lstStyle/>
          <a:p>
            <a:fld id="{3C19EB30-49C7-1D45-BD1D-A0C73629F5A4}" type="slidenum">
              <a:rPr lang="en-US" smtClean="0"/>
              <a:pPr/>
              <a:t>25</a:t>
            </a:fld>
            <a:endParaRPr lang="en-US" dirty="0"/>
          </a:p>
        </p:txBody>
      </p:sp>
      <p:sp>
        <p:nvSpPr>
          <p:cNvPr id="3" name="Title 2"/>
          <p:cNvSpPr>
            <a:spLocks noGrp="1"/>
          </p:cNvSpPr>
          <p:nvPr>
            <p:ph type="title"/>
          </p:nvPr>
        </p:nvSpPr>
        <p:spPr>
          <a:xfrm>
            <a:off x="356127" y="1507901"/>
            <a:ext cx="8425415" cy="543247"/>
          </a:xfrm>
        </p:spPr>
        <p:txBody>
          <a:bodyPr/>
          <a:lstStyle/>
          <a:p>
            <a:r>
              <a:rPr lang="en-GB" dirty="0" smtClean="0"/>
              <a:t>What makes a fragility fracture likely? </a:t>
            </a:r>
            <a:endParaRPr lang="en-GB" dirty="0"/>
          </a:p>
        </p:txBody>
      </p:sp>
      <p:grpSp>
        <p:nvGrpSpPr>
          <p:cNvPr id="6" name="Group 41"/>
          <p:cNvGrpSpPr>
            <a:grpSpLocks/>
          </p:cNvGrpSpPr>
          <p:nvPr/>
        </p:nvGrpSpPr>
        <p:grpSpPr bwMode="auto">
          <a:xfrm>
            <a:off x="458571" y="2483581"/>
            <a:ext cx="8099425" cy="3527425"/>
            <a:chOff x="634" y="1253"/>
            <a:chExt cx="4944" cy="2222"/>
          </a:xfrm>
        </p:grpSpPr>
        <p:cxnSp>
          <p:nvCxnSpPr>
            <p:cNvPr id="7" name="_s349190"/>
            <p:cNvCxnSpPr>
              <a:cxnSpLocks noChangeShapeType="1"/>
              <a:stCxn id="12" idx="0"/>
              <a:endCxn id="9" idx="2"/>
            </p:cNvCxnSpPr>
            <p:nvPr/>
          </p:nvCxnSpPr>
          <p:spPr bwMode="auto">
            <a:xfrm rot="5400000" flipH="1">
              <a:off x="3750" y="1498"/>
              <a:ext cx="444" cy="1731"/>
            </a:xfrm>
            <a:prstGeom prst="bentConnector3">
              <a:avLst>
                <a:gd name="adj1" fmla="val 2392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 name="_s349192"/>
            <p:cNvCxnSpPr>
              <a:cxnSpLocks noChangeShapeType="1"/>
              <a:stCxn id="10" idx="0"/>
              <a:endCxn id="9" idx="2"/>
            </p:cNvCxnSpPr>
            <p:nvPr/>
          </p:nvCxnSpPr>
          <p:spPr bwMode="auto">
            <a:xfrm rot="-5400000">
              <a:off x="2019" y="1498"/>
              <a:ext cx="444" cy="1731"/>
            </a:xfrm>
            <a:prstGeom prst="bentConnector3">
              <a:avLst>
                <a:gd name="adj1" fmla="val 2392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9" name="_s349193"/>
            <p:cNvSpPr>
              <a:spLocks noChangeArrowheads="1"/>
            </p:cNvSpPr>
            <p:nvPr/>
          </p:nvSpPr>
          <p:spPr bwMode="auto">
            <a:xfrm>
              <a:off x="2365" y="1253"/>
              <a:ext cx="1482" cy="889"/>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marL="182563" indent="-182563" algn="ctr" defTabSz="914400" eaLnBrk="0" hangingPunct="0">
                <a:spcBef>
                  <a:spcPct val="20000"/>
                </a:spcBef>
                <a:buClr>
                  <a:srgbClr val="16377C"/>
                </a:buClr>
                <a:buFont typeface="Arial" pitchFamily="34" charset="0"/>
                <a:buNone/>
              </a:pPr>
              <a:r>
                <a:rPr lang="en-GB" sz="1600" b="1" dirty="0">
                  <a:solidFill>
                    <a:schemeClr val="bg1"/>
                  </a:solidFill>
                </a:rPr>
                <a:t>Fragility fractures</a:t>
              </a:r>
            </a:p>
          </p:txBody>
        </p:sp>
        <p:sp>
          <p:nvSpPr>
            <p:cNvPr id="10" name="_s349194"/>
            <p:cNvSpPr>
              <a:spLocks noChangeArrowheads="1"/>
            </p:cNvSpPr>
            <p:nvPr/>
          </p:nvSpPr>
          <p:spPr bwMode="auto">
            <a:xfrm>
              <a:off x="634" y="2586"/>
              <a:ext cx="1484" cy="889"/>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marL="182563" indent="-182563" algn="ctr" defTabSz="914400">
                <a:spcBef>
                  <a:spcPct val="20000"/>
                </a:spcBef>
              </a:pPr>
              <a:r>
                <a:rPr lang="en-GB" sz="1600" b="1" dirty="0">
                  <a:solidFill>
                    <a:schemeClr val="bg1"/>
                  </a:solidFill>
                </a:rPr>
                <a:t>Poor bone strength</a:t>
              </a:r>
            </a:p>
          </p:txBody>
        </p:sp>
        <p:sp>
          <p:nvSpPr>
            <p:cNvPr id="12" name="_s349196"/>
            <p:cNvSpPr>
              <a:spLocks noChangeArrowheads="1"/>
            </p:cNvSpPr>
            <p:nvPr/>
          </p:nvSpPr>
          <p:spPr bwMode="auto">
            <a:xfrm>
              <a:off x="4094" y="2586"/>
              <a:ext cx="1484" cy="889"/>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marL="182563" indent="-182563" algn="ctr" defTabSz="914400">
                <a:spcBef>
                  <a:spcPct val="20000"/>
                </a:spcBef>
              </a:pPr>
              <a:r>
                <a:rPr lang="en-GB" sz="1600" b="1" dirty="0">
                  <a:solidFill>
                    <a:schemeClr val="bg1"/>
                  </a:solidFill>
                </a:rPr>
                <a:t>Impact of fall</a:t>
              </a:r>
            </a:p>
          </p:txBody>
        </p:sp>
        <p:sp>
          <p:nvSpPr>
            <p:cNvPr id="11" name="_s349195"/>
            <p:cNvSpPr>
              <a:spLocks noChangeArrowheads="1"/>
            </p:cNvSpPr>
            <p:nvPr/>
          </p:nvSpPr>
          <p:spPr bwMode="auto">
            <a:xfrm>
              <a:off x="2364" y="2574"/>
              <a:ext cx="1482" cy="889"/>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marL="182563" indent="-182563" algn="ctr" defTabSz="914400">
                <a:spcBef>
                  <a:spcPct val="20000"/>
                </a:spcBef>
              </a:pPr>
              <a:r>
                <a:rPr lang="en-GB" sz="1600" b="1" dirty="0">
                  <a:solidFill>
                    <a:schemeClr val="bg1"/>
                  </a:solidFill>
                </a:rPr>
                <a:t>Risk of falling</a:t>
              </a:r>
              <a:br>
                <a:rPr lang="en-GB" sz="1600" b="1" dirty="0">
                  <a:solidFill>
                    <a:schemeClr val="bg1"/>
                  </a:solidFill>
                </a:rPr>
              </a:br>
              <a:r>
                <a:rPr lang="en-GB" sz="1600" b="1" dirty="0">
                  <a:solidFill>
                    <a:schemeClr val="bg1"/>
                  </a:solidFill>
                </a:rPr>
                <a:t>(except fractures</a:t>
              </a:r>
              <a:br>
                <a:rPr lang="en-GB" sz="1600" b="1" dirty="0">
                  <a:solidFill>
                    <a:schemeClr val="bg1"/>
                  </a:solidFill>
                </a:rPr>
              </a:br>
              <a:r>
                <a:rPr lang="en-GB" sz="1600" b="1" dirty="0">
                  <a:solidFill>
                    <a:schemeClr val="bg1"/>
                  </a:solidFill>
                </a:rPr>
                <a:t>in the spine)</a:t>
              </a:r>
            </a:p>
          </p:txBody>
        </p:sp>
      </p:grpSp>
    </p:spTree>
    <p:extLst>
      <p:ext uri="{BB962C8B-B14F-4D97-AF65-F5344CB8AC3E}">
        <p14:creationId xmlns:p14="http://schemas.microsoft.com/office/powerpoint/2010/main" val="1388955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26</a:t>
            </a:fld>
            <a:endParaRPr lang="en-US" dirty="0"/>
          </a:p>
        </p:txBody>
      </p:sp>
      <p:sp>
        <p:nvSpPr>
          <p:cNvPr id="3" name="Title 2"/>
          <p:cNvSpPr>
            <a:spLocks noGrp="1"/>
          </p:cNvSpPr>
          <p:nvPr>
            <p:ph type="title"/>
          </p:nvPr>
        </p:nvSpPr>
        <p:spPr/>
        <p:txBody>
          <a:bodyPr/>
          <a:lstStyle/>
          <a:p>
            <a:r>
              <a:rPr lang="en-GB" dirty="0" smtClean="0"/>
              <a:t>Your risk of a fragility fracture</a:t>
            </a:r>
            <a:endParaRPr lang="en-GB" dirty="0"/>
          </a:p>
        </p:txBody>
      </p:sp>
      <p:grpSp>
        <p:nvGrpSpPr>
          <p:cNvPr id="14" name="Group 13"/>
          <p:cNvGrpSpPr/>
          <p:nvPr/>
        </p:nvGrpSpPr>
        <p:grpSpPr>
          <a:xfrm>
            <a:off x="981075" y="1478682"/>
            <a:ext cx="7667625" cy="5046662"/>
            <a:chOff x="981075" y="1478682"/>
            <a:chExt cx="7667625" cy="5046662"/>
          </a:xfrm>
        </p:grpSpPr>
        <p:sp>
          <p:nvSpPr>
            <p:cNvPr id="5" name="Puzzle3"/>
            <p:cNvSpPr>
              <a:spLocks noEditPoints="1" noChangeArrowheads="1"/>
            </p:cNvSpPr>
            <p:nvPr/>
          </p:nvSpPr>
          <p:spPr bwMode="auto">
            <a:xfrm>
              <a:off x="6756400" y="1478682"/>
              <a:ext cx="1892300" cy="17510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283A96"/>
            </a:solidFill>
            <a:ln w="12700">
              <a:solidFill>
                <a:schemeClr val="bg1"/>
              </a:solidFill>
              <a:miter lim="800000"/>
              <a:headEnd/>
              <a:tailEnd/>
            </a:ln>
          </p:spPr>
          <p:txBody>
            <a:bodyPr anchor="ctr" anchorCtr="1"/>
            <a:lstStyle/>
            <a:p>
              <a:pPr marL="182563" indent="-182563" algn="ctr" defTabSz="914400">
                <a:spcBef>
                  <a:spcPct val="50000"/>
                </a:spcBef>
              </a:pPr>
              <a:r>
                <a:rPr lang="en-GB" sz="1400" b="1" dirty="0">
                  <a:solidFill>
                    <a:schemeClr val="bg1"/>
                  </a:solidFill>
                </a:rPr>
                <a:t>F</a:t>
              </a:r>
              <a:r>
                <a:rPr lang="en-GB" sz="1400" b="1" dirty="0" smtClean="0">
                  <a:solidFill>
                    <a:schemeClr val="bg1"/>
                  </a:solidFill>
                </a:rPr>
                <a:t>alls</a:t>
              </a:r>
              <a:endParaRPr lang="en-GB" sz="1400" b="1" dirty="0">
                <a:solidFill>
                  <a:schemeClr val="bg1"/>
                </a:solidFill>
              </a:endParaRPr>
            </a:p>
            <a:p>
              <a:pPr marL="182563" indent="-182563" algn="ctr" defTabSz="914400">
                <a:spcBef>
                  <a:spcPct val="20000"/>
                </a:spcBef>
              </a:pPr>
              <a:endParaRPr lang="en-GB" sz="1800" b="1" dirty="0">
                <a:solidFill>
                  <a:schemeClr val="bg1"/>
                </a:solidFill>
              </a:endParaRPr>
            </a:p>
          </p:txBody>
        </p:sp>
        <p:sp>
          <p:nvSpPr>
            <p:cNvPr id="6" name="Puzzle2"/>
            <p:cNvSpPr>
              <a:spLocks noEditPoints="1" noChangeArrowheads="1"/>
            </p:cNvSpPr>
            <p:nvPr/>
          </p:nvSpPr>
          <p:spPr bwMode="auto">
            <a:xfrm>
              <a:off x="2149475" y="4506044"/>
              <a:ext cx="3019425" cy="15954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6851F"/>
            </a:solidFill>
            <a:ln w="12700">
              <a:solidFill>
                <a:schemeClr val="bg1"/>
              </a:solidFill>
              <a:miter lim="800000"/>
              <a:headEnd/>
              <a:tailEnd/>
            </a:ln>
          </p:spPr>
          <p:txBody>
            <a:bodyPr anchor="ctr" anchorCtr="1"/>
            <a:lstStyle/>
            <a:p>
              <a:pPr marL="182563" indent="-182563" algn="ctr" defTabSz="914400">
                <a:spcBef>
                  <a:spcPct val="50000"/>
                </a:spcBef>
              </a:pPr>
              <a:r>
                <a:rPr lang="en-GB" sz="1400" b="1" dirty="0">
                  <a:solidFill>
                    <a:schemeClr val="bg1"/>
                  </a:solidFill>
                </a:rPr>
                <a:t>A</a:t>
              </a:r>
              <a:r>
                <a:rPr lang="en-GB" sz="1400" b="1" dirty="0" smtClean="0">
                  <a:solidFill>
                    <a:schemeClr val="bg1"/>
                  </a:solidFill>
                </a:rPr>
                <a:t>ge</a:t>
              </a:r>
              <a:endParaRPr lang="en-GB" b="1" dirty="0">
                <a:solidFill>
                  <a:schemeClr val="bg1"/>
                </a:solidFill>
              </a:endParaRPr>
            </a:p>
            <a:p>
              <a:pPr marL="182563" indent="-182563" algn="ctr" defTabSz="914400">
                <a:spcBef>
                  <a:spcPct val="20000"/>
                </a:spcBef>
              </a:pPr>
              <a:endParaRPr lang="en-GB" sz="1800" b="1" dirty="0"/>
            </a:p>
          </p:txBody>
        </p:sp>
        <p:sp>
          <p:nvSpPr>
            <p:cNvPr id="7" name="Puzzle4"/>
            <p:cNvSpPr>
              <a:spLocks noEditPoints="1" noChangeArrowheads="1"/>
            </p:cNvSpPr>
            <p:nvPr/>
          </p:nvSpPr>
          <p:spPr bwMode="auto">
            <a:xfrm>
              <a:off x="981075" y="4485407"/>
              <a:ext cx="1820863" cy="20399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283A96"/>
            </a:solidFill>
            <a:ln w="12700">
              <a:solidFill>
                <a:schemeClr val="bg1"/>
              </a:solidFill>
              <a:miter lim="800000"/>
              <a:headEnd/>
              <a:tailEnd/>
            </a:ln>
          </p:spPr>
          <p:txBody>
            <a:bodyPr anchorCtr="1"/>
            <a:lstStyle/>
            <a:p>
              <a:pPr marL="182563" indent="-182563" algn="ctr" defTabSz="914400">
                <a:spcBef>
                  <a:spcPct val="50000"/>
                </a:spcBef>
              </a:pPr>
              <a:r>
                <a:rPr lang="en-GB" sz="1400" b="1" dirty="0">
                  <a:solidFill>
                    <a:schemeClr val="bg1"/>
                  </a:solidFill>
                </a:rPr>
                <a:t>B</a:t>
              </a:r>
              <a:r>
                <a:rPr lang="en-GB" sz="1400" b="1" dirty="0" smtClean="0">
                  <a:solidFill>
                    <a:schemeClr val="bg1"/>
                  </a:solidFill>
                </a:rPr>
                <a:t>one </a:t>
              </a:r>
              <a:r>
                <a:rPr lang="en-GB" sz="1400" b="1" dirty="0">
                  <a:solidFill>
                    <a:schemeClr val="bg1"/>
                  </a:solidFill>
                </a:rPr>
                <a:t>density</a:t>
              </a:r>
            </a:p>
            <a:p>
              <a:pPr marL="182563" indent="-182563" algn="ctr" defTabSz="914400">
                <a:spcBef>
                  <a:spcPct val="20000"/>
                </a:spcBef>
              </a:pPr>
              <a:endParaRPr lang="en-GB" b="1" dirty="0">
                <a:solidFill>
                  <a:schemeClr val="bg1"/>
                </a:solidFill>
              </a:endParaRPr>
            </a:p>
          </p:txBody>
        </p:sp>
        <p:sp>
          <p:nvSpPr>
            <p:cNvPr id="8" name="Puzzle2"/>
            <p:cNvSpPr>
              <a:spLocks noEditPoints="1" noChangeArrowheads="1"/>
            </p:cNvSpPr>
            <p:nvPr/>
          </p:nvSpPr>
          <p:spPr bwMode="auto">
            <a:xfrm>
              <a:off x="5629275" y="4506044"/>
              <a:ext cx="3019425" cy="15954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6851F"/>
            </a:solidFill>
            <a:ln w="12700">
              <a:solidFill>
                <a:schemeClr val="bg1"/>
              </a:solidFill>
              <a:miter lim="800000"/>
              <a:headEnd/>
              <a:tailEnd/>
            </a:ln>
          </p:spPr>
          <p:txBody>
            <a:bodyPr anchor="ctr" anchorCtr="1"/>
            <a:lstStyle/>
            <a:p>
              <a:pPr marL="182563" indent="-182563" defTabSz="914400">
                <a:spcBef>
                  <a:spcPct val="50000"/>
                </a:spcBef>
              </a:pPr>
              <a:r>
                <a:rPr lang="en-GB" sz="1200" b="1" dirty="0">
                  <a:solidFill>
                    <a:schemeClr val="bg1"/>
                  </a:solidFill>
                </a:rPr>
                <a:t>B</a:t>
              </a:r>
              <a:r>
                <a:rPr lang="en-GB" sz="1200" b="1" dirty="0" smtClean="0">
                  <a:solidFill>
                    <a:schemeClr val="bg1"/>
                  </a:solidFill>
                </a:rPr>
                <a:t>ody </a:t>
              </a:r>
              <a:r>
                <a:rPr lang="en-GB" sz="1200" b="1" dirty="0">
                  <a:solidFill>
                    <a:schemeClr val="bg1"/>
                  </a:solidFill>
                </a:rPr>
                <a:t>mass index</a:t>
              </a:r>
            </a:p>
            <a:p>
              <a:pPr marL="182563" indent="-182563" algn="ctr" defTabSz="914400">
                <a:spcBef>
                  <a:spcPct val="20000"/>
                </a:spcBef>
              </a:pPr>
              <a:endParaRPr lang="en-GB" sz="1800" b="1" dirty="0">
                <a:solidFill>
                  <a:schemeClr val="bg1"/>
                </a:solidFill>
              </a:endParaRPr>
            </a:p>
          </p:txBody>
        </p:sp>
        <p:sp>
          <p:nvSpPr>
            <p:cNvPr id="9" name="Puzzle4"/>
            <p:cNvSpPr>
              <a:spLocks noEditPoints="1" noChangeArrowheads="1"/>
            </p:cNvSpPr>
            <p:nvPr/>
          </p:nvSpPr>
          <p:spPr bwMode="auto">
            <a:xfrm>
              <a:off x="4460875" y="4485407"/>
              <a:ext cx="1820863" cy="20399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283A96"/>
            </a:solidFill>
            <a:ln w="12700">
              <a:solidFill>
                <a:schemeClr val="bg1"/>
              </a:solidFill>
              <a:miter lim="800000"/>
              <a:headEnd/>
              <a:tailEnd/>
            </a:ln>
          </p:spPr>
          <p:txBody>
            <a:bodyPr anchorCtr="1"/>
            <a:lstStyle/>
            <a:p>
              <a:pPr marL="182563" indent="-36000" algn="ctr" defTabSz="914400">
                <a:spcBef>
                  <a:spcPct val="50000"/>
                </a:spcBef>
              </a:pPr>
              <a:r>
                <a:rPr lang="en-GB" sz="1200" b="1" dirty="0" smtClean="0">
                  <a:solidFill>
                    <a:schemeClr val="bg1"/>
                  </a:solidFill>
                </a:rPr>
                <a:t>Previous</a:t>
              </a:r>
            </a:p>
            <a:p>
              <a:pPr marL="182563" indent="-36000" algn="ctr" defTabSz="914400">
                <a:spcBef>
                  <a:spcPct val="50000"/>
                </a:spcBef>
              </a:pPr>
              <a:r>
                <a:rPr lang="en-GB" sz="1200" b="1" dirty="0" smtClean="0">
                  <a:solidFill>
                    <a:schemeClr val="bg1"/>
                  </a:solidFill>
                </a:rPr>
                <a:t> fragility</a:t>
              </a:r>
            </a:p>
            <a:p>
              <a:pPr marL="182563" indent="-36000" algn="ctr" defTabSz="914400">
                <a:spcBef>
                  <a:spcPct val="50000"/>
                </a:spcBef>
              </a:pPr>
              <a:r>
                <a:rPr lang="en-GB" sz="1200" b="1" dirty="0" smtClean="0">
                  <a:solidFill>
                    <a:schemeClr val="bg1"/>
                  </a:solidFill>
                </a:rPr>
                <a:t> </a:t>
              </a:r>
              <a:r>
                <a:rPr lang="en-GB" sz="1200" b="1" dirty="0">
                  <a:solidFill>
                    <a:schemeClr val="bg1"/>
                  </a:solidFill>
                </a:rPr>
                <a:t>fracture</a:t>
              </a:r>
            </a:p>
            <a:p>
              <a:pPr marL="182563" indent="-182563" algn="ctr" defTabSz="914400">
                <a:spcBef>
                  <a:spcPct val="50000"/>
                </a:spcBef>
              </a:pPr>
              <a:endParaRPr lang="en-GB" b="1" dirty="0">
                <a:solidFill>
                  <a:schemeClr val="bg1"/>
                </a:solidFill>
                <a:latin typeface="HelveticaNeueLT Std" pitchFamily="34" charset="0"/>
              </a:endParaRPr>
            </a:p>
            <a:p>
              <a:pPr marL="182563" indent="-182563" algn="ctr" defTabSz="914400">
                <a:spcBef>
                  <a:spcPct val="20000"/>
                </a:spcBef>
              </a:pPr>
              <a:endParaRPr lang="en-GB" b="1" dirty="0">
                <a:solidFill>
                  <a:schemeClr val="bg1"/>
                </a:solidFill>
                <a:latin typeface="HelveticaNeueLT Std" pitchFamily="34" charset="0"/>
              </a:endParaRPr>
            </a:p>
          </p:txBody>
        </p:sp>
        <p:sp>
          <p:nvSpPr>
            <p:cNvPr id="10" name="Puzzle1"/>
            <p:cNvSpPr>
              <a:spLocks noEditPoints="1" noChangeArrowheads="1"/>
            </p:cNvSpPr>
            <p:nvPr/>
          </p:nvSpPr>
          <p:spPr bwMode="auto">
            <a:xfrm>
              <a:off x="3835400" y="3759919"/>
              <a:ext cx="3057525" cy="1216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6851F"/>
            </a:solidFill>
            <a:ln w="12700">
              <a:solidFill>
                <a:schemeClr val="bg1"/>
              </a:solidFill>
              <a:miter lim="800000"/>
              <a:headEnd/>
              <a:tailEnd/>
            </a:ln>
          </p:spPr>
          <p:txBody>
            <a:bodyPr lIns="36000" rIns="36000" anchor="ctr" anchorCtr="1"/>
            <a:lstStyle/>
            <a:p>
              <a:pPr marL="182563" indent="-182563" defTabSz="914400">
                <a:spcBef>
                  <a:spcPct val="20000"/>
                </a:spcBef>
              </a:pPr>
              <a:r>
                <a:rPr lang="en-GB" sz="1200" b="1" dirty="0" smtClean="0">
                  <a:solidFill>
                    <a:schemeClr val="bg1"/>
                  </a:solidFill>
                </a:rPr>
                <a:t>Glucocorticoids</a:t>
              </a:r>
              <a:endParaRPr lang="en-GB" sz="1200" b="1" dirty="0">
                <a:solidFill>
                  <a:schemeClr val="bg1"/>
                </a:solidFill>
              </a:endParaRPr>
            </a:p>
          </p:txBody>
        </p:sp>
        <p:sp>
          <p:nvSpPr>
            <p:cNvPr id="11" name="Puzzle2"/>
            <p:cNvSpPr>
              <a:spLocks noEditPoints="1" noChangeArrowheads="1"/>
            </p:cNvSpPr>
            <p:nvPr/>
          </p:nvSpPr>
          <p:spPr bwMode="auto">
            <a:xfrm>
              <a:off x="2162175" y="2220044"/>
              <a:ext cx="3019425" cy="15954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6851F"/>
            </a:solidFill>
            <a:ln w="12700">
              <a:solidFill>
                <a:schemeClr val="bg1"/>
              </a:solidFill>
              <a:miter lim="800000"/>
              <a:headEnd/>
              <a:tailEnd/>
            </a:ln>
          </p:spPr>
          <p:txBody>
            <a:bodyPr anchor="ctr" anchorCtr="1"/>
            <a:lstStyle/>
            <a:p>
              <a:pPr marL="182563" indent="-182563" algn="ctr" defTabSz="914400">
                <a:spcBef>
                  <a:spcPct val="20000"/>
                </a:spcBef>
              </a:pPr>
              <a:endParaRPr lang="en-GB" sz="1500" b="1" dirty="0" smtClean="0">
                <a:solidFill>
                  <a:schemeClr val="bg1"/>
                </a:solidFill>
              </a:endParaRPr>
            </a:p>
            <a:p>
              <a:pPr marL="182563" indent="-182563" algn="ctr" defTabSz="914400">
                <a:spcBef>
                  <a:spcPct val="20000"/>
                </a:spcBef>
              </a:pPr>
              <a:r>
                <a:rPr lang="en-GB" sz="1200" b="1" dirty="0" smtClean="0">
                  <a:solidFill>
                    <a:schemeClr val="bg1"/>
                  </a:solidFill>
                </a:rPr>
                <a:t>Other diseases</a:t>
              </a:r>
              <a:endParaRPr lang="en-GB" sz="1200" b="1" dirty="0">
                <a:solidFill>
                  <a:schemeClr val="bg1"/>
                </a:solidFill>
              </a:endParaRPr>
            </a:p>
            <a:p>
              <a:pPr marL="182563" indent="-182563" algn="ctr" defTabSz="914400">
                <a:spcBef>
                  <a:spcPct val="20000"/>
                </a:spcBef>
              </a:pPr>
              <a:r>
                <a:rPr lang="en-GB" sz="1200" b="1" dirty="0" smtClean="0">
                  <a:solidFill>
                    <a:schemeClr val="bg1"/>
                  </a:solidFill>
                </a:rPr>
                <a:t>&amp; conditions</a:t>
              </a:r>
              <a:endParaRPr lang="en-GB" sz="1200" b="1" dirty="0">
                <a:solidFill>
                  <a:schemeClr val="bg1"/>
                </a:solidFill>
              </a:endParaRPr>
            </a:p>
            <a:p>
              <a:pPr marL="182563" indent="-182563" algn="ctr" defTabSz="914400">
                <a:spcBef>
                  <a:spcPct val="20000"/>
                </a:spcBef>
              </a:pPr>
              <a:endParaRPr lang="en-GB" b="1" dirty="0">
                <a:solidFill>
                  <a:schemeClr val="bg1"/>
                </a:solidFill>
              </a:endParaRPr>
            </a:p>
            <a:p>
              <a:pPr marL="182563" indent="-182563" algn="ctr" defTabSz="914400">
                <a:spcBef>
                  <a:spcPct val="20000"/>
                </a:spcBef>
              </a:pPr>
              <a:endParaRPr lang="en-GB" sz="1800" b="1" dirty="0"/>
            </a:p>
          </p:txBody>
        </p:sp>
        <p:sp>
          <p:nvSpPr>
            <p:cNvPr id="12" name="Puzzle4"/>
            <p:cNvSpPr>
              <a:spLocks noEditPoints="1" noChangeArrowheads="1"/>
            </p:cNvSpPr>
            <p:nvPr/>
          </p:nvSpPr>
          <p:spPr bwMode="auto">
            <a:xfrm>
              <a:off x="993775" y="2199407"/>
              <a:ext cx="1808163" cy="20399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283A96"/>
            </a:solidFill>
            <a:ln w="12700">
              <a:solidFill>
                <a:schemeClr val="bg1"/>
              </a:solidFill>
              <a:miter lim="800000"/>
              <a:headEnd/>
              <a:tailEnd/>
            </a:ln>
          </p:spPr>
          <p:txBody>
            <a:bodyPr anchorCtr="1"/>
            <a:lstStyle/>
            <a:p>
              <a:pPr marL="182563" indent="-182563" algn="ctr">
                <a:spcBef>
                  <a:spcPct val="20000"/>
                </a:spcBef>
              </a:pPr>
              <a:r>
                <a:rPr lang="en-GB" sz="1100" b="1" dirty="0" smtClean="0">
                  <a:solidFill>
                    <a:schemeClr val="bg1"/>
                  </a:solidFill>
                </a:rPr>
                <a:t>Alcohol &gt; 3 units                                                                   </a:t>
              </a:r>
            </a:p>
            <a:p>
              <a:pPr marL="182563" indent="-182563" algn="ctr">
                <a:spcBef>
                  <a:spcPct val="20000"/>
                </a:spcBef>
              </a:pPr>
              <a:r>
                <a:rPr lang="en-GB" sz="1100" b="1" dirty="0" smtClean="0">
                  <a:solidFill>
                    <a:schemeClr val="bg1"/>
                  </a:solidFill>
                </a:rPr>
                <a:t>daily  </a:t>
              </a:r>
              <a:endParaRPr lang="en-GB" sz="1100" b="1" dirty="0">
                <a:solidFill>
                  <a:schemeClr val="bg1"/>
                </a:solidFill>
              </a:endParaRPr>
            </a:p>
            <a:p>
              <a:pPr marL="182563" indent="-182563" algn="ctr" defTabSz="914400">
                <a:spcBef>
                  <a:spcPct val="50000"/>
                </a:spcBef>
              </a:pPr>
              <a:endParaRPr lang="en-GB" b="1" dirty="0">
                <a:solidFill>
                  <a:schemeClr val="bg1"/>
                </a:solidFill>
              </a:endParaRPr>
            </a:p>
            <a:p>
              <a:pPr marL="182563" indent="-182563" algn="ctr" defTabSz="914400">
                <a:spcBef>
                  <a:spcPct val="20000"/>
                </a:spcBef>
              </a:pPr>
              <a:endParaRPr lang="en-GB" b="1" dirty="0">
                <a:latin typeface="HelveticaNeueLT Std" pitchFamily="34" charset="0"/>
              </a:endParaRPr>
            </a:p>
          </p:txBody>
        </p:sp>
        <p:sp>
          <p:nvSpPr>
            <p:cNvPr id="13" name="Puzzle4"/>
            <p:cNvSpPr>
              <a:spLocks noEditPoints="1" noChangeArrowheads="1"/>
            </p:cNvSpPr>
            <p:nvPr/>
          </p:nvSpPr>
          <p:spPr bwMode="auto">
            <a:xfrm>
              <a:off x="4473575" y="2202582"/>
              <a:ext cx="1820863" cy="20399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283A96"/>
            </a:solidFill>
            <a:ln w="12700">
              <a:solidFill>
                <a:schemeClr val="bg1"/>
              </a:solidFill>
              <a:miter lim="800000"/>
              <a:headEnd/>
              <a:tailEnd/>
            </a:ln>
          </p:spPr>
          <p:txBody>
            <a:bodyPr wrap="none" anchorCtr="1"/>
            <a:lstStyle/>
            <a:p>
              <a:pPr marL="182563" indent="-182563" algn="ctr" defTabSz="914400"/>
              <a:r>
                <a:rPr lang="en-GB" sz="1200" b="1" dirty="0">
                  <a:solidFill>
                    <a:schemeClr val="bg1"/>
                  </a:solidFill>
                </a:rPr>
                <a:t>R</a:t>
              </a:r>
              <a:r>
                <a:rPr lang="en-GB" sz="1200" b="1" dirty="0" smtClean="0">
                  <a:solidFill>
                    <a:schemeClr val="bg1"/>
                  </a:solidFill>
                </a:rPr>
                <a:t>heumatoid </a:t>
              </a:r>
            </a:p>
            <a:p>
              <a:pPr marL="182563" indent="-182563" algn="ctr" defTabSz="914400"/>
              <a:r>
                <a:rPr lang="en-GB" sz="1200" b="1" dirty="0">
                  <a:solidFill>
                    <a:schemeClr val="bg1"/>
                  </a:solidFill>
                </a:rPr>
                <a:t>a</a:t>
              </a:r>
              <a:r>
                <a:rPr lang="en-GB" sz="1200" b="1" dirty="0" smtClean="0">
                  <a:solidFill>
                    <a:schemeClr val="bg1"/>
                  </a:solidFill>
                </a:rPr>
                <a:t>rthritis </a:t>
              </a:r>
              <a:endParaRPr lang="en-GB" sz="1200" b="1" dirty="0">
                <a:solidFill>
                  <a:schemeClr val="bg1"/>
                </a:solidFill>
              </a:endParaRPr>
            </a:p>
            <a:p>
              <a:pPr marL="182563" indent="-182563" algn="ctr" defTabSz="914400">
                <a:spcBef>
                  <a:spcPct val="50000"/>
                </a:spcBef>
              </a:pPr>
              <a:endParaRPr lang="en-GB" b="1" dirty="0">
                <a:solidFill>
                  <a:schemeClr val="bg1"/>
                </a:solidFill>
              </a:endParaRPr>
            </a:p>
            <a:p>
              <a:pPr marL="182563" indent="-182563" algn="ctr" defTabSz="914400">
                <a:spcBef>
                  <a:spcPct val="20000"/>
                </a:spcBef>
              </a:pPr>
              <a:endParaRPr lang="en-GB" b="1" dirty="0">
                <a:latin typeface="HelveticaNeueLT Std" pitchFamily="34" charset="0"/>
              </a:endParaRPr>
            </a:p>
          </p:txBody>
        </p:sp>
      </p:grpSp>
      <p:sp>
        <p:nvSpPr>
          <p:cNvPr id="15" name="Puzzle1"/>
          <p:cNvSpPr>
            <a:spLocks noEditPoints="1" noChangeArrowheads="1"/>
          </p:cNvSpPr>
          <p:nvPr/>
        </p:nvSpPr>
        <p:spPr bwMode="auto">
          <a:xfrm>
            <a:off x="362743" y="3764682"/>
            <a:ext cx="3057525" cy="1216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6851F"/>
          </a:solidFill>
          <a:ln w="12700">
            <a:solidFill>
              <a:schemeClr val="bg1"/>
            </a:solidFill>
            <a:miter lim="800000"/>
            <a:headEnd/>
            <a:tailEnd/>
          </a:ln>
        </p:spPr>
        <p:txBody>
          <a:bodyPr anchor="ctr" anchorCtr="1"/>
          <a:lstStyle/>
          <a:p>
            <a:pPr marL="182563" indent="-182563" algn="ctr" defTabSz="914400">
              <a:spcBef>
                <a:spcPct val="50000"/>
              </a:spcBef>
            </a:pPr>
            <a:r>
              <a:rPr lang="en-GB" sz="1400" b="1" dirty="0">
                <a:solidFill>
                  <a:schemeClr val="bg1"/>
                </a:solidFill>
              </a:rPr>
              <a:t>S</a:t>
            </a:r>
            <a:r>
              <a:rPr lang="en-GB" sz="1400" b="1" dirty="0" smtClean="0">
                <a:solidFill>
                  <a:schemeClr val="bg1"/>
                </a:solidFill>
              </a:rPr>
              <a:t>moking</a:t>
            </a:r>
            <a:endParaRPr lang="en-GB" sz="1400" b="1" dirty="0">
              <a:solidFill>
                <a:schemeClr val="bg1"/>
              </a:solidFill>
            </a:endParaRPr>
          </a:p>
        </p:txBody>
      </p:sp>
      <p:sp>
        <p:nvSpPr>
          <p:cNvPr id="16" name="Puzzle3"/>
          <p:cNvSpPr>
            <a:spLocks noEditPoints="1" noChangeArrowheads="1"/>
          </p:cNvSpPr>
          <p:nvPr/>
        </p:nvSpPr>
        <p:spPr bwMode="auto">
          <a:xfrm>
            <a:off x="6177756" y="3219375"/>
            <a:ext cx="1892300" cy="17510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283A96"/>
          </a:solidFill>
          <a:ln w="12700">
            <a:solidFill>
              <a:schemeClr val="bg1"/>
            </a:solidFill>
            <a:miter lim="800000"/>
            <a:headEnd/>
            <a:tailEnd/>
          </a:ln>
        </p:spPr>
        <p:txBody>
          <a:bodyPr wrap="none" anchor="ctr" anchorCtr="1"/>
          <a:lstStyle/>
          <a:p>
            <a:pPr marL="182563" indent="-182563" algn="ctr" defTabSz="914400">
              <a:spcBef>
                <a:spcPct val="50000"/>
              </a:spcBef>
            </a:pPr>
            <a:r>
              <a:rPr lang="en-GB" sz="1100" b="1" dirty="0">
                <a:solidFill>
                  <a:schemeClr val="bg1"/>
                </a:solidFill>
              </a:rPr>
              <a:t>P</a:t>
            </a:r>
            <a:r>
              <a:rPr lang="en-GB" sz="1100" b="1" dirty="0" smtClean="0">
                <a:solidFill>
                  <a:schemeClr val="bg1"/>
                </a:solidFill>
              </a:rPr>
              <a:t>arent </a:t>
            </a:r>
            <a:r>
              <a:rPr lang="en-GB" sz="1100" b="1" dirty="0">
                <a:solidFill>
                  <a:schemeClr val="bg1"/>
                </a:solidFill>
              </a:rPr>
              <a:t>broke their hip</a:t>
            </a:r>
          </a:p>
          <a:p>
            <a:pPr marL="182563" indent="-182563" algn="ctr" defTabSz="914400">
              <a:spcBef>
                <a:spcPct val="50000"/>
              </a:spcBef>
            </a:pPr>
            <a:endParaRPr lang="en-GB" b="1" dirty="0">
              <a:solidFill>
                <a:schemeClr val="bg1"/>
              </a:solidFill>
              <a:latin typeface="HelveticaNeueLT Std" pitchFamily="34" charset="0"/>
            </a:endParaRPr>
          </a:p>
          <a:p>
            <a:pPr marL="182563" indent="-182563" algn="ctr" defTabSz="914400">
              <a:spcBef>
                <a:spcPct val="20000"/>
              </a:spcBef>
            </a:pPr>
            <a:endParaRPr lang="en-GB" sz="1800" b="1" dirty="0">
              <a:solidFill>
                <a:schemeClr val="bg1"/>
              </a:solidFill>
              <a:latin typeface="HelveticaNeueLT Std" pitchFamily="34" charset="0"/>
            </a:endParaRPr>
          </a:p>
        </p:txBody>
      </p:sp>
    </p:spTree>
    <p:extLst>
      <p:ext uri="{BB962C8B-B14F-4D97-AF65-F5344CB8AC3E}">
        <p14:creationId xmlns:p14="http://schemas.microsoft.com/office/powerpoint/2010/main" val="4119793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27</a:t>
            </a:fld>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091" y="1340768"/>
            <a:ext cx="8593819" cy="5517232"/>
          </a:xfrm>
          <a:prstGeom prst="rect">
            <a:avLst/>
          </a:prstGeom>
        </p:spPr>
      </p:pic>
    </p:spTree>
    <p:extLst>
      <p:ext uri="{BB962C8B-B14F-4D97-AF65-F5344CB8AC3E}">
        <p14:creationId xmlns:p14="http://schemas.microsoft.com/office/powerpoint/2010/main" val="3629772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28</a:t>
            </a:fld>
            <a:endParaRPr lang="en-US" dirty="0"/>
          </a:p>
        </p:txBody>
      </p:sp>
      <p:sp>
        <p:nvSpPr>
          <p:cNvPr id="3" name="Title 2"/>
          <p:cNvSpPr>
            <a:spLocks noGrp="1"/>
          </p:cNvSpPr>
          <p:nvPr>
            <p:ph type="title"/>
          </p:nvPr>
        </p:nvSpPr>
        <p:spPr/>
        <p:txBody>
          <a:bodyPr/>
          <a:lstStyle/>
          <a:p>
            <a:r>
              <a:rPr lang="en-GB" dirty="0" smtClean="0"/>
              <a:t>Bone density (DXA) scanning </a:t>
            </a:r>
            <a:endParaRPr lang="en-GB" dirty="0"/>
          </a:p>
        </p:txBody>
      </p:sp>
      <p:sp>
        <p:nvSpPr>
          <p:cNvPr id="5" name="Rectangle 3"/>
          <p:cNvSpPr txBox="1">
            <a:spLocks noChangeArrowheads="1"/>
          </p:cNvSpPr>
          <p:nvPr/>
        </p:nvSpPr>
        <p:spPr>
          <a:xfrm>
            <a:off x="3203848" y="2466476"/>
            <a:ext cx="5760640" cy="4032448"/>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r>
              <a:rPr lang="en-GB" sz="2000" b="1" dirty="0" smtClean="0">
                <a:solidFill>
                  <a:srgbClr val="000066"/>
                </a:solidFill>
              </a:rPr>
              <a:t>Useful:</a:t>
            </a:r>
          </a:p>
          <a:p>
            <a:pPr marL="342900" indent="-342900" defTabSz="914400">
              <a:buFont typeface="Arial" panose="020B0604020202020204" pitchFamily="34" charset="0"/>
              <a:buChar char="•"/>
            </a:pPr>
            <a:r>
              <a:rPr lang="en-GB" sz="2000" dirty="0" smtClean="0">
                <a:solidFill>
                  <a:srgbClr val="000066"/>
                </a:solidFill>
              </a:rPr>
              <a:t>For those with significant risk factors when </a:t>
            </a:r>
            <a:r>
              <a:rPr lang="en-GB" sz="2000" dirty="0">
                <a:solidFill>
                  <a:srgbClr val="000066"/>
                </a:solidFill>
              </a:rPr>
              <a:t>it is uncertain if bones are </a:t>
            </a:r>
            <a:r>
              <a:rPr lang="en-GB" sz="2000" dirty="0" smtClean="0">
                <a:solidFill>
                  <a:srgbClr val="000066"/>
                </a:solidFill>
              </a:rPr>
              <a:t>fragile</a:t>
            </a:r>
            <a:endParaRPr lang="en-GB" sz="2000" dirty="0">
              <a:solidFill>
                <a:srgbClr val="000066"/>
              </a:solidFill>
            </a:endParaRPr>
          </a:p>
          <a:p>
            <a:pPr marL="342900" indent="-342900" defTabSz="914400">
              <a:buFont typeface="Arial" panose="020B0604020202020204" pitchFamily="34" charset="0"/>
              <a:buChar char="•"/>
            </a:pPr>
            <a:r>
              <a:rPr lang="en-GB" sz="2000" dirty="0" smtClean="0">
                <a:solidFill>
                  <a:srgbClr val="000066"/>
                </a:solidFill>
              </a:rPr>
              <a:t>to decide whether drug treatment is necessary</a:t>
            </a:r>
          </a:p>
          <a:p>
            <a:pPr defTabSz="914400"/>
            <a:endParaRPr lang="en-GB" sz="2000" dirty="0" smtClean="0">
              <a:solidFill>
                <a:srgbClr val="000066"/>
              </a:solidFill>
            </a:endParaRPr>
          </a:p>
          <a:p>
            <a:pPr defTabSz="914400"/>
            <a:r>
              <a:rPr lang="en-GB" sz="2000" b="1" dirty="0" smtClean="0">
                <a:solidFill>
                  <a:srgbClr val="000066"/>
                </a:solidFill>
              </a:rPr>
              <a:t>May be useful:</a:t>
            </a:r>
          </a:p>
          <a:p>
            <a:pPr marL="342900" indent="-342900" defTabSz="914400">
              <a:buFont typeface="Arial" panose="020B0604020202020204" pitchFamily="34" charset="0"/>
              <a:buChar char="•"/>
            </a:pPr>
            <a:r>
              <a:rPr lang="en-GB" sz="2000" dirty="0" smtClean="0">
                <a:solidFill>
                  <a:srgbClr val="000066"/>
                </a:solidFill>
              </a:rPr>
              <a:t>In those taking drug treatments </a:t>
            </a:r>
          </a:p>
          <a:p>
            <a:pPr marL="342900" indent="-342900" defTabSz="914400">
              <a:buFont typeface="Arial" panose="020B0604020202020204" pitchFamily="34" charset="0"/>
              <a:buChar char="•"/>
            </a:pPr>
            <a:r>
              <a:rPr lang="en-GB" sz="2000" dirty="0" smtClean="0">
                <a:solidFill>
                  <a:srgbClr val="000066"/>
                </a:solidFill>
              </a:rPr>
              <a:t>to see if a treatment is working (this may not always be helpful</a:t>
            </a:r>
            <a:r>
              <a:rPr lang="en-GB" sz="2000" dirty="0">
                <a:solidFill>
                  <a:srgbClr val="000066"/>
                </a:solidFill>
              </a:rPr>
              <a:t>) </a:t>
            </a:r>
            <a:endParaRPr lang="en-GB" sz="2000" dirty="0" smtClean="0">
              <a:solidFill>
                <a:srgbClr val="000066"/>
              </a:solidFill>
            </a:endParaRPr>
          </a:p>
          <a:p>
            <a:pPr defTabSz="914400"/>
            <a:endParaRPr lang="en-GB" sz="2000" dirty="0" smtClean="0">
              <a:solidFill>
                <a:srgbClr val="000066"/>
              </a:solidFill>
            </a:endParaRPr>
          </a:p>
          <a:p>
            <a:pPr defTabSz="914400"/>
            <a:r>
              <a:rPr lang="en-GB" sz="2000" b="1" dirty="0" smtClean="0">
                <a:solidFill>
                  <a:srgbClr val="000066"/>
                </a:solidFill>
              </a:rPr>
              <a:t>Not useful:</a:t>
            </a:r>
          </a:p>
          <a:p>
            <a:pPr marL="342900" indent="-342900" defTabSz="914400">
              <a:buFont typeface="Arial" panose="020B0604020202020204" pitchFamily="34" charset="0"/>
              <a:buChar char="•"/>
            </a:pPr>
            <a:r>
              <a:rPr lang="en-GB" sz="2000" dirty="0">
                <a:solidFill>
                  <a:srgbClr val="000066"/>
                </a:solidFill>
              </a:rPr>
              <a:t>A</a:t>
            </a:r>
            <a:r>
              <a:rPr lang="en-GB" sz="2000" dirty="0" smtClean="0">
                <a:solidFill>
                  <a:srgbClr val="000066"/>
                </a:solidFill>
              </a:rPr>
              <a:t>s </a:t>
            </a:r>
            <a:r>
              <a:rPr lang="en-GB" sz="2000" dirty="0">
                <a:solidFill>
                  <a:srgbClr val="000066"/>
                </a:solidFill>
              </a:rPr>
              <a:t>a ‘screening’ </a:t>
            </a:r>
            <a:r>
              <a:rPr lang="en-GB" sz="2000" dirty="0" smtClean="0">
                <a:solidFill>
                  <a:srgbClr val="000066"/>
                </a:solidFill>
              </a:rPr>
              <a:t>tool</a:t>
            </a:r>
            <a:endParaRPr lang="en-GB" sz="2000" dirty="0">
              <a:solidFill>
                <a:srgbClr val="000066"/>
              </a:solidFill>
            </a:endParaRPr>
          </a:p>
          <a:p>
            <a:pPr marL="342900" indent="-342900" defTabSz="914400">
              <a:buFont typeface="Arial" panose="020B0604020202020204" pitchFamily="34" charset="0"/>
              <a:buChar char="•"/>
            </a:pPr>
            <a:endParaRPr lang="en-GB" sz="2000" dirty="0" smtClean="0">
              <a:solidFill>
                <a:srgbClr val="000066"/>
              </a:solidFill>
            </a:endParaRPr>
          </a:p>
        </p:txBody>
      </p:sp>
      <p:pic>
        <p:nvPicPr>
          <p:cNvPr id="6" name="Picture 5" descr="DEXA sanner retouch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474181"/>
            <a:ext cx="2794592" cy="417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625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29</a:t>
            </a:fld>
            <a:endParaRPr lang="en-US" dirty="0"/>
          </a:p>
        </p:txBody>
      </p:sp>
      <p:sp>
        <p:nvSpPr>
          <p:cNvPr id="3" name="Title 2"/>
          <p:cNvSpPr>
            <a:spLocks noGrp="1"/>
          </p:cNvSpPr>
          <p:nvPr>
            <p:ph type="title"/>
          </p:nvPr>
        </p:nvSpPr>
        <p:spPr>
          <a:xfrm>
            <a:off x="383303" y="1340768"/>
            <a:ext cx="8425415" cy="543247"/>
          </a:xfrm>
        </p:spPr>
        <p:txBody>
          <a:bodyPr/>
          <a:lstStyle/>
          <a:p>
            <a:r>
              <a:rPr lang="en-GB" dirty="0" smtClean="0"/>
              <a:t>How can the risk of fragility fractures be reduced? </a:t>
            </a:r>
            <a:endParaRPr lang="en-GB" dirty="0"/>
          </a:p>
        </p:txBody>
      </p:sp>
      <p:grpSp>
        <p:nvGrpSpPr>
          <p:cNvPr id="31" name="Group 30"/>
          <p:cNvGrpSpPr/>
          <p:nvPr/>
        </p:nvGrpSpPr>
        <p:grpSpPr>
          <a:xfrm>
            <a:off x="663502" y="1916832"/>
            <a:ext cx="7868938" cy="4941168"/>
            <a:chOff x="179388" y="1628775"/>
            <a:chExt cx="8693150" cy="5286215"/>
          </a:xfrm>
        </p:grpSpPr>
        <p:grpSp>
          <p:nvGrpSpPr>
            <p:cNvPr id="32" name="Group 31"/>
            <p:cNvGrpSpPr/>
            <p:nvPr/>
          </p:nvGrpSpPr>
          <p:grpSpPr>
            <a:xfrm>
              <a:off x="179388" y="1628775"/>
              <a:ext cx="8693150" cy="5286215"/>
              <a:chOff x="179388" y="1628775"/>
              <a:chExt cx="8693150" cy="5286215"/>
            </a:xfrm>
          </p:grpSpPr>
          <p:grpSp>
            <p:nvGrpSpPr>
              <p:cNvPr id="34" name="Group 3"/>
              <p:cNvGrpSpPr>
                <a:grpSpLocks/>
              </p:cNvGrpSpPr>
              <p:nvPr/>
            </p:nvGrpSpPr>
            <p:grpSpPr bwMode="auto">
              <a:xfrm>
                <a:off x="611188" y="1628775"/>
                <a:ext cx="7993062" cy="2951163"/>
                <a:chOff x="634" y="1253"/>
                <a:chExt cx="4944" cy="2222"/>
              </a:xfrm>
            </p:grpSpPr>
            <p:cxnSp>
              <p:nvCxnSpPr>
                <p:cNvPr id="45" name="_s349190"/>
                <p:cNvCxnSpPr>
                  <a:cxnSpLocks noChangeShapeType="1"/>
                  <a:stCxn id="50" idx="0"/>
                  <a:endCxn id="47" idx="2"/>
                </p:cNvCxnSpPr>
                <p:nvPr/>
              </p:nvCxnSpPr>
              <p:spPr bwMode="auto">
                <a:xfrm rot="5400000" flipH="1">
                  <a:off x="3750" y="1498"/>
                  <a:ext cx="444" cy="1731"/>
                </a:xfrm>
                <a:prstGeom prst="bentConnector3">
                  <a:avLst>
                    <a:gd name="adj1" fmla="val 2392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6" name="_s349192"/>
                <p:cNvCxnSpPr>
                  <a:cxnSpLocks noChangeShapeType="1"/>
                  <a:stCxn id="48" idx="0"/>
                  <a:endCxn id="47" idx="2"/>
                </p:cNvCxnSpPr>
                <p:nvPr/>
              </p:nvCxnSpPr>
              <p:spPr bwMode="auto">
                <a:xfrm rot="-5400000">
                  <a:off x="2019" y="1498"/>
                  <a:ext cx="444" cy="1731"/>
                </a:xfrm>
                <a:prstGeom prst="bentConnector3">
                  <a:avLst>
                    <a:gd name="adj1" fmla="val 2392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7" name="_s349193"/>
                <p:cNvSpPr>
                  <a:spLocks noChangeArrowheads="1"/>
                </p:cNvSpPr>
                <p:nvPr/>
              </p:nvSpPr>
              <p:spPr bwMode="auto">
                <a:xfrm>
                  <a:off x="2365" y="1253"/>
                  <a:ext cx="1482" cy="889"/>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marL="182563" indent="-182563" algn="ctr" defTabSz="914400" eaLnBrk="0" hangingPunct="0">
                    <a:spcBef>
                      <a:spcPct val="20000"/>
                    </a:spcBef>
                    <a:buClr>
                      <a:srgbClr val="16377C"/>
                    </a:buClr>
                    <a:buFont typeface="Arial" pitchFamily="34" charset="0"/>
                    <a:buNone/>
                  </a:pPr>
                  <a:r>
                    <a:rPr lang="en-GB" sz="1400" b="1" dirty="0">
                      <a:solidFill>
                        <a:schemeClr val="bg1"/>
                      </a:solidFill>
                    </a:rPr>
                    <a:t>Fragility fractures</a:t>
                  </a:r>
                </a:p>
              </p:txBody>
            </p:sp>
            <p:sp>
              <p:nvSpPr>
                <p:cNvPr id="48" name="_s349194"/>
                <p:cNvSpPr>
                  <a:spLocks noChangeArrowheads="1"/>
                </p:cNvSpPr>
                <p:nvPr/>
              </p:nvSpPr>
              <p:spPr bwMode="auto">
                <a:xfrm>
                  <a:off x="634" y="2586"/>
                  <a:ext cx="1484" cy="889"/>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marL="182563" indent="-182563" algn="ctr" defTabSz="914400">
                    <a:spcBef>
                      <a:spcPct val="20000"/>
                    </a:spcBef>
                  </a:pPr>
                  <a:r>
                    <a:rPr lang="en-GB" sz="1400" b="1" dirty="0">
                      <a:solidFill>
                        <a:schemeClr val="bg1"/>
                      </a:solidFill>
                    </a:rPr>
                    <a:t>Poor bone strength</a:t>
                  </a:r>
                </a:p>
              </p:txBody>
            </p:sp>
            <p:sp>
              <p:nvSpPr>
                <p:cNvPr id="49" name="_s349195"/>
                <p:cNvSpPr>
                  <a:spLocks noChangeArrowheads="1"/>
                </p:cNvSpPr>
                <p:nvPr/>
              </p:nvSpPr>
              <p:spPr bwMode="auto">
                <a:xfrm>
                  <a:off x="2365" y="2586"/>
                  <a:ext cx="1482" cy="889"/>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marL="182563" indent="-182563" algn="ctr" defTabSz="914400">
                    <a:spcBef>
                      <a:spcPct val="20000"/>
                    </a:spcBef>
                  </a:pPr>
                  <a:r>
                    <a:rPr lang="en-GB" sz="1600" b="1" dirty="0" smtClean="0">
                      <a:solidFill>
                        <a:schemeClr val="bg1"/>
                      </a:solidFill>
                    </a:rPr>
                    <a:t>Falls</a:t>
                  </a:r>
                </a:p>
                <a:p>
                  <a:pPr marL="182563" indent="-182563" algn="ctr" defTabSz="914400">
                    <a:spcBef>
                      <a:spcPct val="20000"/>
                    </a:spcBef>
                  </a:pPr>
                  <a:r>
                    <a:rPr lang="en-GB" sz="1600" b="1" dirty="0" smtClean="0">
                      <a:solidFill>
                        <a:schemeClr val="bg1"/>
                      </a:solidFill>
                    </a:rPr>
                    <a:t>(except </a:t>
                  </a:r>
                  <a:r>
                    <a:rPr lang="en-GB" sz="1600" b="1" dirty="0">
                      <a:solidFill>
                        <a:schemeClr val="bg1"/>
                      </a:solidFill>
                    </a:rPr>
                    <a:t>fractures</a:t>
                  </a:r>
                  <a:br>
                    <a:rPr lang="en-GB" sz="1600" b="1" dirty="0">
                      <a:solidFill>
                        <a:schemeClr val="bg1"/>
                      </a:solidFill>
                    </a:rPr>
                  </a:br>
                  <a:r>
                    <a:rPr lang="en-GB" sz="1600" b="1" dirty="0">
                      <a:solidFill>
                        <a:schemeClr val="bg1"/>
                      </a:solidFill>
                    </a:rPr>
                    <a:t>in the spine)</a:t>
                  </a:r>
                </a:p>
              </p:txBody>
            </p:sp>
            <p:sp>
              <p:nvSpPr>
                <p:cNvPr id="50" name="_s349196"/>
                <p:cNvSpPr>
                  <a:spLocks noChangeArrowheads="1"/>
                </p:cNvSpPr>
                <p:nvPr/>
              </p:nvSpPr>
              <p:spPr bwMode="auto">
                <a:xfrm>
                  <a:off x="4094" y="2586"/>
                  <a:ext cx="1484" cy="889"/>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marL="182563" indent="-182563" algn="ctr" defTabSz="914400">
                    <a:spcBef>
                      <a:spcPct val="20000"/>
                    </a:spcBef>
                  </a:pPr>
                  <a:r>
                    <a:rPr lang="en-GB" sz="1600" b="1" dirty="0">
                      <a:solidFill>
                        <a:schemeClr val="bg1"/>
                      </a:solidFill>
                    </a:rPr>
                    <a:t>Impact of </a:t>
                  </a:r>
                  <a:r>
                    <a:rPr lang="en-GB" sz="1600" b="1" dirty="0" smtClean="0">
                      <a:solidFill>
                        <a:schemeClr val="bg1"/>
                      </a:solidFill>
                    </a:rPr>
                    <a:t>falls</a:t>
                  </a:r>
                </a:p>
                <a:p>
                  <a:pPr marL="182563" indent="-182563" algn="ctr" defTabSz="914400">
                    <a:spcBef>
                      <a:spcPct val="20000"/>
                    </a:spcBef>
                  </a:pPr>
                  <a:r>
                    <a:rPr lang="en-GB" sz="1600" b="1" dirty="0" smtClean="0">
                      <a:solidFill>
                        <a:schemeClr val="bg1"/>
                      </a:solidFill>
                    </a:rPr>
                    <a:t>lack of padding</a:t>
                  </a:r>
                  <a:endParaRPr lang="en-GB" sz="1600" b="1" dirty="0">
                    <a:solidFill>
                      <a:schemeClr val="bg1"/>
                    </a:solidFill>
                  </a:endParaRPr>
                </a:p>
              </p:txBody>
            </p:sp>
          </p:grpSp>
          <p:sp>
            <p:nvSpPr>
              <p:cNvPr id="35" name="Oval 23"/>
              <p:cNvSpPr>
                <a:spLocks noChangeArrowheads="1"/>
              </p:cNvSpPr>
              <p:nvPr/>
            </p:nvSpPr>
            <p:spPr bwMode="auto">
              <a:xfrm>
                <a:off x="1616074" y="4778336"/>
                <a:ext cx="5980115" cy="2136654"/>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182563" indent="-182563" algn="ctr" defTabSz="914400">
                  <a:spcBef>
                    <a:spcPct val="20000"/>
                  </a:spcBef>
                </a:pPr>
                <a:r>
                  <a:rPr lang="en-GB" sz="1400" b="1" u="sng" dirty="0" smtClean="0">
                    <a:solidFill>
                      <a:srgbClr val="14377D"/>
                    </a:solidFill>
                  </a:rPr>
                  <a:t>Lifestyle</a:t>
                </a:r>
              </a:p>
              <a:p>
                <a:pPr marL="182563" indent="-182563" algn="ctr" defTabSz="914400">
                  <a:spcBef>
                    <a:spcPct val="20000"/>
                  </a:spcBef>
                </a:pPr>
                <a:r>
                  <a:rPr lang="en-GB" sz="1400" b="1" dirty="0" smtClean="0">
                    <a:solidFill>
                      <a:srgbClr val="14377D"/>
                    </a:solidFill>
                  </a:rPr>
                  <a:t>Exercise</a:t>
                </a:r>
                <a:r>
                  <a:rPr lang="en-GB" sz="1400" b="1" dirty="0">
                    <a:solidFill>
                      <a:srgbClr val="14377D"/>
                    </a:solidFill>
                  </a:rPr>
                  <a:t/>
                </a:r>
                <a:br>
                  <a:rPr lang="en-GB" sz="1400" b="1" dirty="0">
                    <a:solidFill>
                      <a:srgbClr val="14377D"/>
                    </a:solidFill>
                  </a:rPr>
                </a:br>
                <a:r>
                  <a:rPr lang="en-GB" sz="1400" b="1" dirty="0">
                    <a:solidFill>
                      <a:srgbClr val="14377D"/>
                    </a:solidFill>
                  </a:rPr>
                  <a:t>Healthy </a:t>
                </a:r>
                <a:r>
                  <a:rPr lang="en-GB" sz="1400" b="1" dirty="0" smtClean="0">
                    <a:solidFill>
                      <a:srgbClr val="14377D"/>
                    </a:solidFill>
                  </a:rPr>
                  <a:t>eating</a:t>
                </a:r>
              </a:p>
              <a:p>
                <a:pPr marL="182563" indent="-182563" algn="ctr" defTabSz="914400">
                  <a:spcBef>
                    <a:spcPct val="20000"/>
                  </a:spcBef>
                </a:pPr>
                <a:r>
                  <a:rPr lang="en-GB" sz="1400" b="1" dirty="0" smtClean="0">
                    <a:solidFill>
                      <a:srgbClr val="14377D"/>
                    </a:solidFill>
                  </a:rPr>
                  <a:t>Sunlight</a:t>
                </a:r>
                <a:r>
                  <a:rPr lang="en-GB" sz="1400" b="1" dirty="0">
                    <a:solidFill>
                      <a:srgbClr val="14377D"/>
                    </a:solidFill>
                  </a:rPr>
                  <a:t/>
                </a:r>
                <a:br>
                  <a:rPr lang="en-GB" sz="1400" b="1" dirty="0">
                    <a:solidFill>
                      <a:srgbClr val="14377D"/>
                    </a:solidFill>
                  </a:rPr>
                </a:br>
                <a:r>
                  <a:rPr lang="en-GB" sz="1400" b="1" dirty="0">
                    <a:solidFill>
                      <a:srgbClr val="14377D"/>
                    </a:solidFill>
                  </a:rPr>
                  <a:t>Healthy pregnancy</a:t>
                </a:r>
                <a:br>
                  <a:rPr lang="en-GB" sz="1400" b="1" dirty="0">
                    <a:solidFill>
                      <a:srgbClr val="14377D"/>
                    </a:solidFill>
                  </a:rPr>
                </a:br>
                <a:r>
                  <a:rPr lang="en-GB" sz="1400" b="1" dirty="0">
                    <a:solidFill>
                      <a:srgbClr val="14377D"/>
                    </a:solidFill>
                  </a:rPr>
                  <a:t>No </a:t>
                </a:r>
                <a:r>
                  <a:rPr lang="en-GB" sz="1400" b="1" dirty="0" smtClean="0">
                    <a:solidFill>
                      <a:srgbClr val="14377D"/>
                    </a:solidFill>
                  </a:rPr>
                  <a:t>smoking/excessive alcohol </a:t>
                </a:r>
                <a:endParaRPr lang="en-GB" sz="700" b="1" dirty="0">
                  <a:solidFill>
                    <a:srgbClr val="14377D"/>
                  </a:solidFill>
                </a:endParaRPr>
              </a:p>
              <a:p>
                <a:pPr marL="182563" indent="-182563" algn="ctr" defTabSz="914400">
                  <a:spcBef>
                    <a:spcPct val="20000"/>
                  </a:spcBef>
                </a:pPr>
                <a:r>
                  <a:rPr lang="en-GB" sz="1400" b="1" dirty="0" smtClean="0">
                    <a:solidFill>
                      <a:srgbClr val="14377D"/>
                    </a:solidFill>
                  </a:rPr>
                  <a:t>&amp; Other interventions for </a:t>
                </a:r>
                <a:r>
                  <a:rPr lang="en-GB" sz="1400" b="1" dirty="0">
                    <a:solidFill>
                      <a:srgbClr val="14377D"/>
                    </a:solidFill>
                  </a:rPr>
                  <a:t>falls prevention</a:t>
                </a:r>
              </a:p>
            </p:txBody>
          </p:sp>
          <p:grpSp>
            <p:nvGrpSpPr>
              <p:cNvPr id="36" name="Group 35"/>
              <p:cNvGrpSpPr/>
              <p:nvPr/>
            </p:nvGrpSpPr>
            <p:grpSpPr>
              <a:xfrm>
                <a:off x="5927725" y="1911350"/>
                <a:ext cx="2944813" cy="1517650"/>
                <a:chOff x="5927725" y="1911350"/>
                <a:chExt cx="2944813" cy="1517650"/>
              </a:xfrm>
            </p:grpSpPr>
            <p:sp>
              <p:nvSpPr>
                <p:cNvPr id="43" name="Oval 36"/>
                <p:cNvSpPr>
                  <a:spLocks noChangeArrowheads="1"/>
                </p:cNvSpPr>
                <p:nvPr/>
              </p:nvSpPr>
              <p:spPr bwMode="auto">
                <a:xfrm>
                  <a:off x="5927725" y="1911350"/>
                  <a:ext cx="2944813" cy="914400"/>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182563" indent="-182563" algn="ctr" defTabSz="914400">
                    <a:spcBef>
                      <a:spcPct val="20000"/>
                    </a:spcBef>
                  </a:pPr>
                  <a:r>
                    <a:rPr lang="en-GB" sz="1600" b="1" dirty="0">
                      <a:solidFill>
                        <a:srgbClr val="14377D"/>
                      </a:solidFill>
                    </a:rPr>
                    <a:t>Flooring,</a:t>
                  </a:r>
                </a:p>
                <a:p>
                  <a:pPr marL="182563" indent="-182563" algn="ctr" defTabSz="914400">
                    <a:spcBef>
                      <a:spcPct val="20000"/>
                    </a:spcBef>
                  </a:pPr>
                  <a:r>
                    <a:rPr lang="en-GB" sz="1600" b="1" dirty="0">
                      <a:solidFill>
                        <a:srgbClr val="14377D"/>
                      </a:solidFill>
                    </a:rPr>
                    <a:t>hip protectors</a:t>
                  </a:r>
                </a:p>
              </p:txBody>
            </p:sp>
            <p:sp>
              <p:nvSpPr>
                <p:cNvPr id="44" name="Line 37"/>
                <p:cNvSpPr>
                  <a:spLocks noChangeShapeType="1"/>
                </p:cNvSpPr>
                <p:nvPr/>
              </p:nvSpPr>
              <p:spPr bwMode="auto">
                <a:xfrm flipH="1">
                  <a:off x="7288213" y="2662238"/>
                  <a:ext cx="715962" cy="766762"/>
                </a:xfrm>
                <a:prstGeom prst="line">
                  <a:avLst/>
                </a:prstGeom>
                <a:noFill/>
                <a:ln w="76200">
                  <a:solidFill>
                    <a:srgbClr val="FF9933"/>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grpSp>
          <p:grpSp>
            <p:nvGrpSpPr>
              <p:cNvPr id="37" name="Group 36"/>
              <p:cNvGrpSpPr/>
              <p:nvPr/>
            </p:nvGrpSpPr>
            <p:grpSpPr>
              <a:xfrm>
                <a:off x="179388" y="1911350"/>
                <a:ext cx="3652837" cy="1487488"/>
                <a:chOff x="179388" y="1911350"/>
                <a:chExt cx="3652837" cy="1487488"/>
              </a:xfrm>
            </p:grpSpPr>
            <p:sp>
              <p:nvSpPr>
                <p:cNvPr id="40" name="Oval 18"/>
                <p:cNvSpPr>
                  <a:spLocks noChangeArrowheads="1"/>
                </p:cNvSpPr>
                <p:nvPr/>
              </p:nvSpPr>
              <p:spPr bwMode="auto">
                <a:xfrm>
                  <a:off x="179388" y="1911350"/>
                  <a:ext cx="3182937" cy="9144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p>
                  <a:pPr marL="182563" indent="-182563" algn="ctr" defTabSz="914400">
                    <a:spcBef>
                      <a:spcPct val="20000"/>
                    </a:spcBef>
                  </a:pPr>
                  <a:r>
                    <a:rPr lang="en-GB" sz="1600" b="1" dirty="0">
                      <a:solidFill>
                        <a:srgbClr val="14377D"/>
                      </a:solidFill>
                    </a:rPr>
                    <a:t>Drugs,</a:t>
                  </a:r>
                </a:p>
                <a:p>
                  <a:pPr marL="182563" indent="-182563" algn="ctr" defTabSz="914400">
                    <a:spcBef>
                      <a:spcPct val="20000"/>
                    </a:spcBef>
                  </a:pPr>
                  <a:r>
                    <a:rPr lang="en-GB" sz="1600" b="1" dirty="0">
                      <a:solidFill>
                        <a:srgbClr val="14377D"/>
                      </a:solidFill>
                    </a:rPr>
                    <a:t>including </a:t>
                  </a:r>
                  <a:r>
                    <a:rPr lang="en-GB" sz="1600" b="1" dirty="0" err="1">
                      <a:solidFill>
                        <a:srgbClr val="14377D"/>
                      </a:solidFill>
                    </a:rPr>
                    <a:t>V</a:t>
                  </a:r>
                  <a:r>
                    <a:rPr lang="en-GB" sz="1600" b="1" dirty="0" err="1" smtClean="0">
                      <a:solidFill>
                        <a:srgbClr val="14377D"/>
                      </a:solidFill>
                    </a:rPr>
                    <a:t>it</a:t>
                  </a:r>
                  <a:r>
                    <a:rPr lang="en-GB" sz="1600" b="1" dirty="0" smtClean="0">
                      <a:solidFill>
                        <a:srgbClr val="14377D"/>
                      </a:solidFill>
                    </a:rPr>
                    <a:t> </a:t>
                  </a:r>
                  <a:r>
                    <a:rPr lang="en-GB" sz="1600" b="1" dirty="0">
                      <a:solidFill>
                        <a:srgbClr val="14377D"/>
                      </a:solidFill>
                    </a:rPr>
                    <a:t>D</a:t>
                  </a:r>
                </a:p>
              </p:txBody>
            </p:sp>
            <p:sp>
              <p:nvSpPr>
                <p:cNvPr id="41" name="Line 20"/>
                <p:cNvSpPr>
                  <a:spLocks noChangeShapeType="1"/>
                </p:cNvSpPr>
                <p:nvPr/>
              </p:nvSpPr>
              <p:spPr bwMode="auto">
                <a:xfrm>
                  <a:off x="2798763" y="2601913"/>
                  <a:ext cx="1033462" cy="79692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42" name="Line 19"/>
                <p:cNvSpPr>
                  <a:spLocks noChangeShapeType="1"/>
                </p:cNvSpPr>
                <p:nvPr/>
              </p:nvSpPr>
              <p:spPr bwMode="auto">
                <a:xfrm>
                  <a:off x="808038" y="2662238"/>
                  <a:ext cx="1008062" cy="736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grpSp>
          <p:sp>
            <p:nvSpPr>
              <p:cNvPr id="38" name="Line 26"/>
              <p:cNvSpPr>
                <a:spLocks noChangeShapeType="1"/>
              </p:cNvSpPr>
              <p:nvPr/>
            </p:nvSpPr>
            <p:spPr bwMode="auto">
              <a:xfrm flipH="1" flipV="1">
                <a:off x="1727200" y="4578350"/>
                <a:ext cx="828675" cy="773113"/>
              </a:xfrm>
              <a:prstGeom prst="line">
                <a:avLst/>
              </a:prstGeom>
              <a:noFill/>
              <a:ln w="76200">
                <a:solidFill>
                  <a:srgbClr val="FFCC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39" name="Line 28"/>
              <p:cNvSpPr>
                <a:spLocks noChangeShapeType="1"/>
              </p:cNvSpPr>
              <p:nvPr/>
            </p:nvSpPr>
            <p:spPr bwMode="auto">
              <a:xfrm flipV="1">
                <a:off x="6751638" y="4581525"/>
                <a:ext cx="844550" cy="746125"/>
              </a:xfrm>
              <a:prstGeom prst="line">
                <a:avLst/>
              </a:prstGeom>
              <a:noFill/>
              <a:ln w="76200">
                <a:solidFill>
                  <a:srgbClr val="FFCC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grpSp>
        <p:sp>
          <p:nvSpPr>
            <p:cNvPr id="33" name="Line 27"/>
            <p:cNvSpPr>
              <a:spLocks noChangeShapeType="1"/>
            </p:cNvSpPr>
            <p:nvPr/>
          </p:nvSpPr>
          <p:spPr bwMode="auto">
            <a:xfrm flipH="1" flipV="1">
              <a:off x="4608513" y="4437063"/>
              <a:ext cx="0" cy="425450"/>
            </a:xfrm>
            <a:prstGeom prst="line">
              <a:avLst/>
            </a:prstGeom>
            <a:noFill/>
            <a:ln w="76200">
              <a:solidFill>
                <a:srgbClr val="FFCC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GB"/>
            </a:p>
          </p:txBody>
        </p:sp>
      </p:grpSp>
    </p:spTree>
    <p:extLst>
      <p:ext uri="{BB962C8B-B14F-4D97-AF65-F5344CB8AC3E}">
        <p14:creationId xmlns:p14="http://schemas.microsoft.com/office/powerpoint/2010/main" val="1785510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3</a:t>
            </a:fld>
            <a:endParaRPr lang="en-US" dirty="0"/>
          </a:p>
        </p:txBody>
      </p:sp>
      <p:sp>
        <p:nvSpPr>
          <p:cNvPr id="3" name="Title 2"/>
          <p:cNvSpPr>
            <a:spLocks noGrp="1"/>
          </p:cNvSpPr>
          <p:nvPr>
            <p:ph type="title"/>
          </p:nvPr>
        </p:nvSpPr>
        <p:spPr/>
        <p:txBody>
          <a:bodyPr/>
          <a:lstStyle/>
          <a:p>
            <a:r>
              <a:rPr lang="en-US" dirty="0" smtClean="0"/>
              <a:t>What is osteoporosis?</a:t>
            </a:r>
            <a:endParaRPr lang="en-US" dirty="0"/>
          </a:p>
        </p:txBody>
      </p:sp>
      <p:pic>
        <p:nvPicPr>
          <p:cNvPr id="5" name="Content Placeholder 4" descr="fracture"/>
          <p:cNvPicPr>
            <a:picLocks noGrp="1" noChangeAspect="1" noChangeArrowheads="1"/>
          </p:cNvPicPr>
          <p:nvPr>
            <p:ph sz="quarter" idx="11"/>
          </p:nvPr>
        </p:nvPicPr>
        <p:blipFill>
          <a:blip r:embed="rId3">
            <a:extLst>
              <a:ext uri="{28A0092B-C50C-407E-A947-70E740481C1C}">
                <a14:useLocalDpi xmlns:a14="http://schemas.microsoft.com/office/drawing/2010/main"/>
              </a:ext>
            </a:extLst>
          </a:blip>
          <a:srcRect/>
          <a:stretch>
            <a:fillRect/>
          </a:stretch>
        </p:blipFill>
        <p:spPr bwMode="auto">
          <a:xfrm>
            <a:off x="407606" y="2286821"/>
            <a:ext cx="2304736" cy="417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843808" y="2186229"/>
            <a:ext cx="6120680" cy="4376583"/>
          </a:xfrm>
          <a:prstGeom prst="rect">
            <a:avLst/>
          </a:prstGeom>
        </p:spPr>
        <p:txBody>
          <a:bodyPr wrap="square">
            <a:spAutoFit/>
          </a:bodyPr>
          <a:lstStyle/>
          <a:p>
            <a:pPr marL="457200" indent="-457200">
              <a:buFont typeface="Arial" pitchFamily="34" charset="0"/>
              <a:buChar char="•"/>
            </a:pPr>
            <a:r>
              <a:rPr lang="en-GB" sz="2400" dirty="0">
                <a:solidFill>
                  <a:srgbClr val="000066"/>
                </a:solidFill>
              </a:rPr>
              <a:t>Bones are fragile and more likely to break (or fracture) easily</a:t>
            </a:r>
          </a:p>
          <a:p>
            <a:pPr>
              <a:lnSpc>
                <a:spcPct val="80000"/>
              </a:lnSpc>
            </a:pPr>
            <a:endParaRPr lang="en-GB" sz="2400" dirty="0" smtClean="0">
              <a:solidFill>
                <a:srgbClr val="000066"/>
              </a:solidFill>
            </a:endParaRPr>
          </a:p>
          <a:p>
            <a:pPr>
              <a:lnSpc>
                <a:spcPct val="80000"/>
              </a:lnSpc>
            </a:pPr>
            <a:endParaRPr lang="en-GB" sz="2400" dirty="0">
              <a:solidFill>
                <a:srgbClr val="000066"/>
              </a:solidFill>
            </a:endParaRPr>
          </a:p>
          <a:p>
            <a:pPr marL="457200" indent="-457200">
              <a:lnSpc>
                <a:spcPct val="80000"/>
              </a:lnSpc>
              <a:buFont typeface="Arial" pitchFamily="34" charset="0"/>
              <a:buChar char="•"/>
            </a:pPr>
            <a:r>
              <a:rPr lang="en-GB" sz="2400" dirty="0">
                <a:solidFill>
                  <a:srgbClr val="000066"/>
                </a:solidFill>
              </a:rPr>
              <a:t>Fractures = broken bones</a:t>
            </a:r>
          </a:p>
          <a:p>
            <a:pPr marL="457200" indent="-457200">
              <a:lnSpc>
                <a:spcPct val="80000"/>
              </a:lnSpc>
              <a:buFont typeface="Arial" pitchFamily="34" charset="0"/>
              <a:buChar char="•"/>
            </a:pPr>
            <a:endParaRPr lang="en-GB" sz="2400" dirty="0" smtClean="0">
              <a:solidFill>
                <a:srgbClr val="000066"/>
              </a:solidFill>
            </a:endParaRPr>
          </a:p>
          <a:p>
            <a:pPr marL="457200" indent="-457200">
              <a:lnSpc>
                <a:spcPct val="80000"/>
              </a:lnSpc>
              <a:buFont typeface="Arial" pitchFamily="34" charset="0"/>
              <a:buChar char="•"/>
            </a:pPr>
            <a:endParaRPr lang="en-GB" sz="2400" dirty="0">
              <a:solidFill>
                <a:srgbClr val="000066"/>
              </a:solidFill>
            </a:endParaRPr>
          </a:p>
          <a:p>
            <a:pPr marL="457200" indent="-457200">
              <a:buFont typeface="Arial" pitchFamily="34" charset="0"/>
              <a:buChar char="•"/>
            </a:pPr>
            <a:r>
              <a:rPr lang="en-GB" sz="2400" dirty="0">
                <a:solidFill>
                  <a:srgbClr val="000066"/>
                </a:solidFill>
              </a:rPr>
              <a:t>Fragility fractures occur with minimal trauma</a:t>
            </a:r>
          </a:p>
          <a:p>
            <a:pPr>
              <a:lnSpc>
                <a:spcPct val="80000"/>
              </a:lnSpc>
            </a:pPr>
            <a:endParaRPr lang="en-GB" sz="2400" dirty="0" smtClean="0">
              <a:solidFill>
                <a:srgbClr val="000066"/>
              </a:solidFill>
            </a:endParaRPr>
          </a:p>
          <a:p>
            <a:pPr>
              <a:lnSpc>
                <a:spcPct val="80000"/>
              </a:lnSpc>
            </a:pPr>
            <a:endParaRPr lang="en-GB" sz="2400" dirty="0">
              <a:solidFill>
                <a:srgbClr val="000066"/>
              </a:solidFill>
            </a:endParaRPr>
          </a:p>
          <a:p>
            <a:pPr marL="457200" indent="-457200">
              <a:buFont typeface="Arial" pitchFamily="34" charset="0"/>
              <a:buChar char="•"/>
            </a:pPr>
            <a:r>
              <a:rPr lang="en-GB" sz="2400" dirty="0">
                <a:solidFill>
                  <a:srgbClr val="000066"/>
                </a:solidFill>
              </a:rPr>
              <a:t>Fractures </a:t>
            </a:r>
            <a:r>
              <a:rPr lang="en-GB" sz="2400" dirty="0" smtClean="0">
                <a:solidFill>
                  <a:srgbClr val="000066"/>
                </a:solidFill>
              </a:rPr>
              <a:t>can lead </a:t>
            </a:r>
            <a:r>
              <a:rPr lang="en-GB" sz="2400" dirty="0">
                <a:solidFill>
                  <a:srgbClr val="000066"/>
                </a:solidFill>
              </a:rPr>
              <a:t>to pain, changes in body shape and disability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39227" y="3098339"/>
            <a:ext cx="3604773" cy="331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3C19EB30-49C7-1D45-BD1D-A0C73629F5A4}" type="slidenum">
              <a:rPr lang="en-US" smtClean="0"/>
              <a:pPr/>
              <a:t>30</a:t>
            </a:fld>
            <a:endParaRPr lang="en-US" dirty="0"/>
          </a:p>
        </p:txBody>
      </p:sp>
      <p:sp>
        <p:nvSpPr>
          <p:cNvPr id="3" name="Title 2"/>
          <p:cNvSpPr>
            <a:spLocks noGrp="1"/>
          </p:cNvSpPr>
          <p:nvPr>
            <p:ph type="title"/>
          </p:nvPr>
        </p:nvSpPr>
        <p:spPr/>
        <p:txBody>
          <a:bodyPr/>
          <a:lstStyle/>
          <a:p>
            <a:r>
              <a:rPr lang="en-GB" dirty="0" smtClean="0"/>
              <a:t>What can I do to keep my bones strong and prevent fractures? </a:t>
            </a:r>
            <a:endParaRPr lang="en-GB" dirty="0"/>
          </a:p>
        </p:txBody>
      </p:sp>
      <p:sp>
        <p:nvSpPr>
          <p:cNvPr id="5" name="Rectangle 3"/>
          <p:cNvSpPr txBox="1">
            <a:spLocks noChangeArrowheads="1"/>
          </p:cNvSpPr>
          <p:nvPr/>
        </p:nvSpPr>
        <p:spPr>
          <a:xfrm>
            <a:off x="383303" y="3013752"/>
            <a:ext cx="7867650" cy="3483818"/>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defTabSz="914400">
              <a:lnSpc>
                <a:spcPct val="150000"/>
              </a:lnSpc>
              <a:buFont typeface="Arial" pitchFamily="34" charset="0"/>
              <a:buChar char="•"/>
            </a:pPr>
            <a:r>
              <a:rPr lang="en-GB" dirty="0" smtClean="0">
                <a:solidFill>
                  <a:srgbClr val="000066"/>
                </a:solidFill>
              </a:rPr>
              <a:t>Healthy, balanced, calcium-rich diet</a:t>
            </a:r>
          </a:p>
          <a:p>
            <a:pPr marL="457200" indent="-457200" defTabSz="914400">
              <a:lnSpc>
                <a:spcPct val="150000"/>
              </a:lnSpc>
              <a:buFont typeface="Arial" pitchFamily="34" charset="0"/>
              <a:buChar char="•"/>
            </a:pPr>
            <a:r>
              <a:rPr lang="en-GB" dirty="0" smtClean="0">
                <a:solidFill>
                  <a:srgbClr val="000066"/>
                </a:solidFill>
              </a:rPr>
              <a:t>Weight-bearing exercise</a:t>
            </a:r>
          </a:p>
          <a:p>
            <a:pPr marL="457200" indent="-457200" defTabSz="914400">
              <a:lnSpc>
                <a:spcPct val="150000"/>
              </a:lnSpc>
              <a:buFont typeface="Arial" pitchFamily="34" charset="0"/>
              <a:buChar char="•"/>
            </a:pPr>
            <a:r>
              <a:rPr lang="en-GB" dirty="0" smtClean="0">
                <a:solidFill>
                  <a:srgbClr val="000066"/>
                </a:solidFill>
              </a:rPr>
              <a:t>Maintain appropriate body weight</a:t>
            </a:r>
          </a:p>
          <a:p>
            <a:pPr marL="457200" indent="-457200" defTabSz="914400">
              <a:lnSpc>
                <a:spcPct val="150000"/>
              </a:lnSpc>
              <a:buFont typeface="Arial" pitchFamily="34" charset="0"/>
              <a:buChar char="•"/>
            </a:pPr>
            <a:r>
              <a:rPr lang="en-GB" dirty="0" smtClean="0">
                <a:solidFill>
                  <a:srgbClr val="000066"/>
                </a:solidFill>
              </a:rPr>
              <a:t>Not smoking</a:t>
            </a:r>
          </a:p>
          <a:p>
            <a:pPr marL="457200" indent="-457200" defTabSz="914400">
              <a:lnSpc>
                <a:spcPct val="150000"/>
              </a:lnSpc>
              <a:buFont typeface="Arial" pitchFamily="34" charset="0"/>
              <a:buChar char="•"/>
            </a:pPr>
            <a:r>
              <a:rPr lang="en-GB" dirty="0" smtClean="0">
                <a:solidFill>
                  <a:srgbClr val="000066"/>
                </a:solidFill>
              </a:rPr>
              <a:t>Not excessive alcohol</a:t>
            </a:r>
          </a:p>
          <a:p>
            <a:pPr marL="457200" indent="-457200" defTabSz="914400">
              <a:lnSpc>
                <a:spcPct val="150000"/>
              </a:lnSpc>
              <a:buFont typeface="Arial" pitchFamily="34" charset="0"/>
              <a:buChar char="•"/>
            </a:pPr>
            <a:r>
              <a:rPr lang="en-US" dirty="0" smtClean="0">
                <a:solidFill>
                  <a:srgbClr val="000066"/>
                </a:solidFill>
              </a:rPr>
              <a:t>Adequate vitamin D</a:t>
            </a:r>
            <a:endParaRPr lang="en-GB" dirty="0" smtClean="0">
              <a:solidFill>
                <a:srgbClr val="000066"/>
              </a:solidFill>
            </a:endParaRPr>
          </a:p>
        </p:txBody>
      </p:sp>
    </p:spTree>
    <p:extLst>
      <p:ext uri="{BB962C8B-B14F-4D97-AF65-F5344CB8AC3E}">
        <p14:creationId xmlns:p14="http://schemas.microsoft.com/office/powerpoint/2010/main" val="3345250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31</a:t>
            </a:fld>
            <a:endParaRPr lang="en-US" dirty="0"/>
          </a:p>
        </p:txBody>
      </p:sp>
      <p:grpSp>
        <p:nvGrpSpPr>
          <p:cNvPr id="5" name="Group 4"/>
          <p:cNvGrpSpPr/>
          <p:nvPr/>
        </p:nvGrpSpPr>
        <p:grpSpPr>
          <a:xfrm>
            <a:off x="138513" y="1340767"/>
            <a:ext cx="9019526" cy="5517233"/>
            <a:chOff x="-161346" y="165984"/>
            <a:chExt cx="10167468" cy="6219428"/>
          </a:xfrm>
        </p:grpSpPr>
        <p:pic>
          <p:nvPicPr>
            <p:cNvPr id="6" name="Picture 24" descr="eatwellplat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08" t="5480" r="2122" b="2658"/>
            <a:stretch/>
          </p:blipFill>
          <p:spPr bwMode="auto">
            <a:xfrm>
              <a:off x="1183634" y="165984"/>
              <a:ext cx="7305542" cy="576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161346" y="5622126"/>
              <a:ext cx="10167468" cy="76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r>
                <a:rPr lang="en-US" sz="1000" dirty="0">
                  <a:solidFill>
                    <a:srgbClr val="000066"/>
                  </a:solidFill>
                </a:rPr>
                <a:t>© Crown copyright 2011. </a:t>
              </a:r>
              <a:endParaRPr lang="en-US" sz="1000" dirty="0" smtClean="0">
                <a:solidFill>
                  <a:srgbClr val="000066"/>
                </a:solidFill>
              </a:endParaRPr>
            </a:p>
            <a:p>
              <a:pPr defTabSz="914400"/>
              <a:r>
                <a:rPr lang="en-US" sz="1000" dirty="0" smtClean="0">
                  <a:solidFill>
                    <a:srgbClr val="000066"/>
                  </a:solidFill>
                </a:rPr>
                <a:t>Department </a:t>
              </a:r>
              <a:r>
                <a:rPr lang="en-US" sz="1000" dirty="0">
                  <a:solidFill>
                    <a:srgbClr val="000066"/>
                  </a:solidFill>
                </a:rPr>
                <a:t>of Health in association with the Welsh Assembly Government, the Scottish Government and the </a:t>
              </a:r>
              <a:r>
                <a:rPr lang="en-US" sz="1000" dirty="0" smtClean="0">
                  <a:solidFill>
                    <a:srgbClr val="000066"/>
                  </a:solidFill>
                </a:rPr>
                <a:t>Food Standards </a:t>
              </a:r>
              <a:r>
                <a:rPr lang="en-US" sz="1000" dirty="0">
                  <a:solidFill>
                    <a:srgbClr val="000066"/>
                  </a:solidFill>
                </a:rPr>
                <a:t>Agency in Northern Ireland</a:t>
              </a:r>
              <a:r>
                <a:rPr lang="en-US" dirty="0">
                  <a:solidFill>
                    <a:srgbClr val="000066"/>
                  </a:solidFill>
                </a:rPr>
                <a:t>.</a:t>
              </a:r>
              <a:endParaRPr lang="en-GB" dirty="0">
                <a:solidFill>
                  <a:srgbClr val="000066"/>
                </a:solidFill>
              </a:endParaRPr>
            </a:p>
          </p:txBody>
        </p:sp>
      </p:grpSp>
    </p:spTree>
    <p:extLst>
      <p:ext uri="{BB962C8B-B14F-4D97-AF65-F5344CB8AC3E}">
        <p14:creationId xmlns:p14="http://schemas.microsoft.com/office/powerpoint/2010/main" val="3611784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32</a:t>
            </a:fld>
            <a:endParaRPr lang="en-US" dirty="0"/>
          </a:p>
        </p:txBody>
      </p:sp>
      <p:sp>
        <p:nvSpPr>
          <p:cNvPr id="3" name="Title 2"/>
          <p:cNvSpPr>
            <a:spLocks noGrp="1"/>
          </p:cNvSpPr>
          <p:nvPr>
            <p:ph type="title"/>
          </p:nvPr>
        </p:nvSpPr>
        <p:spPr>
          <a:xfrm>
            <a:off x="49539" y="1484784"/>
            <a:ext cx="9144000" cy="792088"/>
          </a:xfrm>
        </p:spPr>
        <p:txBody>
          <a:bodyPr/>
          <a:lstStyle/>
          <a:p>
            <a:r>
              <a:rPr lang="en-GB" dirty="0" smtClean="0"/>
              <a:t>UK recommended daily calcium intake (</a:t>
            </a:r>
            <a:r>
              <a:rPr lang="en-GB" dirty="0"/>
              <a:t>mg</a:t>
            </a:r>
            <a:r>
              <a:rPr lang="en-GB" dirty="0" smtClean="0"/>
              <a:t>): </a:t>
            </a:r>
            <a:r>
              <a:rPr lang="en-GB" sz="2400" dirty="0" smtClean="0"/>
              <a:t>COMA report 1998</a:t>
            </a:r>
            <a:endParaRPr lang="en-GB" sz="2400" dirty="0"/>
          </a:p>
        </p:txBody>
      </p:sp>
      <p:graphicFrame>
        <p:nvGraphicFramePr>
          <p:cNvPr id="5" name="Group 33"/>
          <p:cNvGraphicFramePr>
            <a:graphicFrameLocks noGrp="1"/>
          </p:cNvGraphicFramePr>
          <p:nvPr>
            <p:ph sz="half" idx="4294967295"/>
            <p:extLst>
              <p:ext uri="{D42A27DB-BD31-4B8C-83A1-F6EECF244321}">
                <p14:modId xmlns:p14="http://schemas.microsoft.com/office/powerpoint/2010/main" val="2345642280"/>
              </p:ext>
            </p:extLst>
          </p:nvPr>
        </p:nvGraphicFramePr>
        <p:xfrm>
          <a:off x="1817695" y="2622101"/>
          <a:ext cx="5508611" cy="3300415"/>
        </p:xfrm>
        <a:graphic>
          <a:graphicData uri="http://schemas.openxmlformats.org/drawingml/2006/table">
            <a:tbl>
              <a:tblPr/>
              <a:tblGrid>
                <a:gridCol w="4426254"/>
                <a:gridCol w="1082357"/>
              </a:tblGrid>
              <a:tr h="492125">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rgbClr val="000066"/>
                          </a:solidFill>
                          <a:effectLst/>
                          <a:latin typeface="+mn-lt"/>
                          <a:ea typeface="MS PGothic" pitchFamily="34" charset="-128"/>
                        </a:rPr>
                        <a:t>Children aged 7-12 years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smtClean="0">
                          <a:ln>
                            <a:noFill/>
                          </a:ln>
                          <a:solidFill>
                            <a:srgbClr val="000066"/>
                          </a:solidFill>
                          <a:effectLst/>
                          <a:latin typeface="+mn-lt"/>
                          <a:ea typeface="MS PGothic" pitchFamily="34" charset="-128"/>
                        </a:rPr>
                        <a:t>550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rgbClr val="000066"/>
                          </a:solidFill>
                          <a:effectLst/>
                          <a:latin typeface="+mn-lt"/>
                          <a:ea typeface="MS PGothic" pitchFamily="34" charset="-128"/>
                        </a:rPr>
                        <a:t>Teenagers – males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smtClean="0">
                          <a:ln>
                            <a:noFill/>
                          </a:ln>
                          <a:solidFill>
                            <a:srgbClr val="000066"/>
                          </a:solidFill>
                          <a:effectLst/>
                          <a:latin typeface="+mn-lt"/>
                          <a:ea typeface="MS PGothic" pitchFamily="34" charset="-128"/>
                        </a:rPr>
                        <a:t>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rgbClr val="000066"/>
                          </a:solidFill>
                          <a:effectLst/>
                          <a:latin typeface="+mn-lt"/>
                          <a:ea typeface="MS PGothic" pitchFamily="34" charset="-128"/>
                        </a:rPr>
                        <a:t>Teenagers – females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smtClean="0">
                          <a:ln>
                            <a:noFill/>
                          </a:ln>
                          <a:solidFill>
                            <a:srgbClr val="000066"/>
                          </a:solidFill>
                          <a:effectLst/>
                          <a:latin typeface="+mn-lt"/>
                          <a:ea typeface="MS PGothic" pitchFamily="34" charset="-128"/>
                        </a:rPr>
                        <a:t>800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rgbClr val="000066"/>
                          </a:solidFill>
                          <a:effectLst/>
                          <a:latin typeface="+mn-lt"/>
                          <a:ea typeface="MS PGothic" pitchFamily="34" charset="-128"/>
                        </a:rPr>
                        <a:t>Adult males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smtClean="0">
                          <a:ln>
                            <a:noFill/>
                          </a:ln>
                          <a:solidFill>
                            <a:srgbClr val="000066"/>
                          </a:solidFill>
                          <a:effectLst/>
                          <a:latin typeface="+mn-lt"/>
                          <a:ea typeface="MS PGothic" pitchFamily="34" charset="-128"/>
                        </a:rPr>
                        <a:t>700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rgbClr val="000066"/>
                          </a:solidFill>
                          <a:effectLst/>
                          <a:latin typeface="+mn-lt"/>
                          <a:ea typeface="MS PGothic" pitchFamily="34" charset="-128"/>
                        </a:rPr>
                        <a:t>Adult females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rgbClr val="000066"/>
                          </a:solidFill>
                          <a:effectLst/>
                          <a:latin typeface="+mn-lt"/>
                          <a:ea typeface="MS PGothic" pitchFamily="34" charset="-128"/>
                        </a:rPr>
                        <a:t>700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rgbClr val="000066"/>
                          </a:solidFill>
                          <a:effectLst/>
                          <a:latin typeface="+mn-lt"/>
                          <a:ea typeface="MS PGothic" pitchFamily="34" charset="-128"/>
                        </a:rPr>
                        <a:t>Pregnant women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smtClean="0">
                          <a:ln>
                            <a:noFill/>
                          </a:ln>
                          <a:solidFill>
                            <a:srgbClr val="000066"/>
                          </a:solidFill>
                          <a:effectLst/>
                          <a:latin typeface="+mn-lt"/>
                          <a:ea typeface="MS PGothic" pitchFamily="34" charset="-128"/>
                        </a:rPr>
                        <a:t>700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rgbClr val="000066"/>
                          </a:solidFill>
                          <a:effectLst/>
                          <a:latin typeface="+mn-lt"/>
                          <a:ea typeface="MS PGothic" pitchFamily="34" charset="-128"/>
                        </a:rPr>
                        <a:t>Lactating women*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rgbClr val="000066"/>
                          </a:solidFill>
                          <a:effectLst/>
                          <a:latin typeface="+mn-lt"/>
                          <a:ea typeface="MS PGothic" pitchFamily="34" charset="-128"/>
                        </a:rPr>
                        <a:t>1250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31"/>
          <p:cNvSpPr txBox="1">
            <a:spLocks noChangeArrowheads="1"/>
          </p:cNvSpPr>
          <p:nvPr/>
        </p:nvSpPr>
        <p:spPr>
          <a:xfrm>
            <a:off x="546970" y="6174888"/>
            <a:ext cx="8149137" cy="648072"/>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buFont typeface="Arial" pitchFamily="34" charset="0"/>
              <a:buNone/>
            </a:pPr>
            <a:r>
              <a:rPr lang="en-GB" sz="1400" dirty="0" smtClean="0">
                <a:solidFill>
                  <a:srgbClr val="000066"/>
                </a:solidFill>
              </a:rPr>
              <a:t>A daily intake of about 1000mg may benefit those with osteoporosis on treatment, </a:t>
            </a:r>
          </a:p>
          <a:p>
            <a:pPr defTabSz="914400">
              <a:buFont typeface="Arial" pitchFamily="34" charset="0"/>
              <a:buNone/>
            </a:pPr>
            <a:r>
              <a:rPr lang="en-GB" sz="1400" dirty="0" smtClean="0">
                <a:solidFill>
                  <a:srgbClr val="000066"/>
                </a:solidFill>
              </a:rPr>
              <a:t>but excessive amounts taken as a supplement could be harmful</a:t>
            </a:r>
          </a:p>
        </p:txBody>
      </p:sp>
      <p:sp>
        <p:nvSpPr>
          <p:cNvPr id="7" name="TextBox 6"/>
          <p:cNvSpPr txBox="1"/>
          <p:nvPr/>
        </p:nvSpPr>
        <p:spPr>
          <a:xfrm>
            <a:off x="7177315" y="5445224"/>
            <a:ext cx="2016224" cy="400110"/>
          </a:xfrm>
          <a:prstGeom prst="rect">
            <a:avLst/>
          </a:prstGeom>
          <a:noFill/>
        </p:spPr>
        <p:txBody>
          <a:bodyPr wrap="square" rtlCol="0">
            <a:spAutoFit/>
          </a:bodyPr>
          <a:lstStyle/>
          <a:p>
            <a:pPr lvl="0" fontAlgn="base">
              <a:spcBef>
                <a:spcPct val="20000"/>
              </a:spcBef>
              <a:spcAft>
                <a:spcPct val="0"/>
              </a:spcAft>
            </a:pPr>
            <a:r>
              <a:rPr lang="en-GB" sz="2000" dirty="0">
                <a:solidFill>
                  <a:srgbClr val="000066"/>
                </a:solidFill>
                <a:latin typeface="Arial" charset="0"/>
                <a:ea typeface="ＭＳ Ｐゴシック" pitchFamily="100" charset="-128"/>
              </a:rPr>
              <a:t>*</a:t>
            </a:r>
            <a:r>
              <a:rPr lang="en-GB" sz="1400" dirty="0">
                <a:solidFill>
                  <a:srgbClr val="000066"/>
                </a:solidFill>
                <a:latin typeface="Arial" charset="0"/>
                <a:ea typeface="ＭＳ Ｐゴシック" pitchFamily="100" charset="-128"/>
              </a:rPr>
              <a:t>May not </a:t>
            </a:r>
            <a:r>
              <a:rPr lang="en-GB" sz="1400" dirty="0" smtClean="0">
                <a:solidFill>
                  <a:srgbClr val="000066"/>
                </a:solidFill>
                <a:latin typeface="Arial" charset="0"/>
                <a:ea typeface="ＭＳ Ｐゴシック" pitchFamily="100" charset="-128"/>
              </a:rPr>
              <a:t>be necessary</a:t>
            </a:r>
            <a:endParaRPr lang="en-GB" sz="1400" dirty="0">
              <a:solidFill>
                <a:srgbClr val="000066"/>
              </a:solidFill>
              <a:latin typeface="Arial" charset="0"/>
              <a:ea typeface="ＭＳ Ｐゴシック" pitchFamily="100" charset="-128"/>
            </a:endParaRPr>
          </a:p>
        </p:txBody>
      </p:sp>
    </p:spTree>
    <p:extLst>
      <p:ext uri="{BB962C8B-B14F-4D97-AF65-F5344CB8AC3E}">
        <p14:creationId xmlns:p14="http://schemas.microsoft.com/office/powerpoint/2010/main" val="4068600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33</a:t>
            </a:fld>
            <a:endParaRPr lang="en-US" dirty="0"/>
          </a:p>
        </p:txBody>
      </p:sp>
      <p:sp>
        <p:nvSpPr>
          <p:cNvPr id="3" name="Title 2"/>
          <p:cNvSpPr>
            <a:spLocks noGrp="1"/>
          </p:cNvSpPr>
          <p:nvPr>
            <p:ph type="title"/>
          </p:nvPr>
        </p:nvSpPr>
        <p:spPr>
          <a:xfrm>
            <a:off x="35496" y="1484784"/>
            <a:ext cx="2604521" cy="543247"/>
          </a:xfrm>
        </p:spPr>
        <p:txBody>
          <a:bodyPr/>
          <a:lstStyle/>
          <a:p>
            <a:r>
              <a:rPr lang="en-GB" dirty="0" smtClean="0"/>
              <a:t>Exercise </a:t>
            </a:r>
            <a:endParaRPr lang="en-GB" dirty="0"/>
          </a:p>
        </p:txBody>
      </p:sp>
      <p:sp>
        <p:nvSpPr>
          <p:cNvPr id="5" name="Rectangle 3"/>
          <p:cNvSpPr txBox="1">
            <a:spLocks noChangeArrowheads="1"/>
          </p:cNvSpPr>
          <p:nvPr/>
        </p:nvSpPr>
        <p:spPr>
          <a:xfrm>
            <a:off x="35496" y="2276872"/>
            <a:ext cx="8221145" cy="2926101"/>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defTabSz="914400">
              <a:lnSpc>
                <a:spcPct val="150000"/>
              </a:lnSpc>
              <a:buFont typeface="Arial" pitchFamily="34" charset="0"/>
              <a:buChar char="•"/>
            </a:pPr>
            <a:r>
              <a:rPr lang="en-GB" dirty="0" smtClean="0">
                <a:solidFill>
                  <a:srgbClr val="000066"/>
                </a:solidFill>
              </a:rPr>
              <a:t>Load/weight-bearing exercise reduces bone loss and improves bone strength</a:t>
            </a:r>
          </a:p>
          <a:p>
            <a:pPr marL="457200" indent="-457200" defTabSz="914400">
              <a:lnSpc>
                <a:spcPct val="150000"/>
              </a:lnSpc>
              <a:buFont typeface="Arial" pitchFamily="34" charset="0"/>
              <a:buChar char="•"/>
            </a:pPr>
            <a:endParaRPr lang="en-GB" dirty="0" smtClean="0">
              <a:solidFill>
                <a:srgbClr val="000066"/>
              </a:solidFill>
            </a:endParaRPr>
          </a:p>
          <a:p>
            <a:pPr marL="457200" indent="-457200" defTabSz="914400">
              <a:lnSpc>
                <a:spcPct val="150000"/>
              </a:lnSpc>
              <a:buFont typeface="Arial" pitchFamily="34" charset="0"/>
              <a:buChar char="•"/>
            </a:pPr>
            <a:r>
              <a:rPr lang="en-GB" dirty="0" smtClean="0">
                <a:solidFill>
                  <a:srgbClr val="000066"/>
                </a:solidFill>
              </a:rPr>
              <a:t>High impact exercise in early years to increase bone mass</a:t>
            </a:r>
          </a:p>
          <a:p>
            <a:pPr marL="182563" indent="-182563" defTabSz="914400">
              <a:lnSpc>
                <a:spcPct val="80000"/>
              </a:lnSpc>
            </a:pPr>
            <a:endParaRPr lang="en-GB" dirty="0" smtClean="0">
              <a:solidFill>
                <a:srgbClr val="000066"/>
              </a:solidFill>
            </a:endParaRPr>
          </a:p>
          <a:p>
            <a:pPr marL="182563" indent="-182563" defTabSz="914400">
              <a:lnSpc>
                <a:spcPct val="80000"/>
              </a:lnSpc>
              <a:buFont typeface="Arial" pitchFamily="34" charset="0"/>
              <a:buNone/>
            </a:pPr>
            <a:endParaRPr lang="en-GB" dirty="0" smtClean="0">
              <a:solidFill>
                <a:srgbClr val="000066"/>
              </a:solidFill>
            </a:endParaRPr>
          </a:p>
        </p:txBody>
      </p:sp>
      <p:pic>
        <p:nvPicPr>
          <p:cNvPr id="6" name="Picture 6" descr="running"/>
          <p:cNvPicPr>
            <a:picLocks noChangeAspect="1" noChangeArrowheads="1"/>
          </p:cNvPicPr>
          <p:nvPr/>
        </p:nvPicPr>
        <p:blipFill>
          <a:blip r:embed="rId3"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6722992" y="3771476"/>
            <a:ext cx="2085725" cy="306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55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walki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64287" y="588384"/>
            <a:ext cx="1944217" cy="3016268"/>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3C19EB30-49C7-1D45-BD1D-A0C73629F5A4}" type="slidenum">
              <a:rPr lang="en-US" smtClean="0"/>
              <a:pPr/>
              <a:t>34</a:t>
            </a:fld>
            <a:endParaRPr lang="en-US" dirty="0"/>
          </a:p>
        </p:txBody>
      </p:sp>
      <p:sp>
        <p:nvSpPr>
          <p:cNvPr id="3" name="Title 2"/>
          <p:cNvSpPr>
            <a:spLocks noGrp="1"/>
          </p:cNvSpPr>
          <p:nvPr>
            <p:ph type="title"/>
          </p:nvPr>
        </p:nvSpPr>
        <p:spPr/>
        <p:txBody>
          <a:bodyPr/>
          <a:lstStyle/>
          <a:p>
            <a:r>
              <a:rPr lang="en-GB" dirty="0" smtClean="0"/>
              <a:t>Exercise </a:t>
            </a:r>
            <a:endParaRPr lang="en-GB" dirty="0"/>
          </a:p>
        </p:txBody>
      </p:sp>
      <p:sp>
        <p:nvSpPr>
          <p:cNvPr id="5" name="Rectangle 3"/>
          <p:cNvSpPr txBox="1">
            <a:spLocks noChangeArrowheads="1"/>
          </p:cNvSpPr>
          <p:nvPr/>
        </p:nvSpPr>
        <p:spPr>
          <a:xfrm>
            <a:off x="380704" y="2305106"/>
            <a:ext cx="8032434" cy="4325836"/>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9763" indent="-457200" defTabSz="914400">
              <a:lnSpc>
                <a:spcPct val="80000"/>
              </a:lnSpc>
              <a:buFont typeface="Arial" pitchFamily="34" charset="0"/>
              <a:buChar char="•"/>
            </a:pPr>
            <a:r>
              <a:rPr lang="en-GB" dirty="0" smtClean="0"/>
              <a:t>Exercise to prevent falls - increase muscle strength and improve balance</a:t>
            </a:r>
          </a:p>
          <a:p>
            <a:pPr marL="182563" defTabSz="914400">
              <a:lnSpc>
                <a:spcPct val="80000"/>
              </a:lnSpc>
            </a:pPr>
            <a:endParaRPr lang="en-GB" dirty="0" smtClean="0"/>
          </a:p>
          <a:p>
            <a:pPr marL="182563" defTabSz="914400">
              <a:lnSpc>
                <a:spcPct val="80000"/>
              </a:lnSpc>
            </a:pPr>
            <a:endParaRPr lang="en-GB" dirty="0" smtClean="0"/>
          </a:p>
          <a:p>
            <a:pPr marL="639763" indent="-457200" defTabSz="914400">
              <a:lnSpc>
                <a:spcPct val="80000"/>
              </a:lnSpc>
              <a:buFont typeface="Arial" pitchFamily="34" charset="0"/>
              <a:buChar char="•"/>
            </a:pPr>
            <a:r>
              <a:rPr lang="en-GB" dirty="0" smtClean="0"/>
              <a:t>Being active in later life </a:t>
            </a:r>
            <a:r>
              <a:rPr lang="en-GB" dirty="0"/>
              <a:t>prevents </a:t>
            </a:r>
            <a:r>
              <a:rPr lang="en-GB" dirty="0" smtClean="0"/>
              <a:t>fractures – on your feet for at least 4 hours a day </a:t>
            </a:r>
          </a:p>
          <a:p>
            <a:pPr marL="182563" defTabSz="914400">
              <a:lnSpc>
                <a:spcPct val="80000"/>
              </a:lnSpc>
            </a:pPr>
            <a:endParaRPr lang="en-GB" sz="4000" dirty="0" smtClean="0"/>
          </a:p>
          <a:p>
            <a:pPr marL="639763" indent="-457200" defTabSz="914400">
              <a:lnSpc>
                <a:spcPct val="80000"/>
              </a:lnSpc>
              <a:buFont typeface="Arial" pitchFamily="34" charset="0"/>
              <a:buChar char="•"/>
            </a:pPr>
            <a:r>
              <a:rPr lang="en-GB" dirty="0" smtClean="0"/>
              <a:t>Exercise improves mood, mental health and well being, and prevents or delays many other medical conditions</a:t>
            </a:r>
          </a:p>
          <a:p>
            <a:pPr marL="639763" indent="-457200" defTabSz="914400">
              <a:lnSpc>
                <a:spcPct val="80000"/>
              </a:lnSpc>
              <a:buFont typeface="Arial" pitchFamily="34" charset="0"/>
              <a:buChar char="•"/>
            </a:pPr>
            <a:endParaRPr lang="en-GB" dirty="0" smtClean="0"/>
          </a:p>
          <a:p>
            <a:pPr marL="639763" indent="-457200" defTabSz="914400">
              <a:lnSpc>
                <a:spcPct val="80000"/>
              </a:lnSpc>
              <a:buFont typeface="Arial" pitchFamily="34" charset="0"/>
              <a:buChar char="•"/>
            </a:pPr>
            <a:endParaRPr lang="en-GB" dirty="0" smtClean="0"/>
          </a:p>
          <a:p>
            <a:pPr marL="639763" indent="-457200" defTabSz="914400">
              <a:lnSpc>
                <a:spcPct val="80000"/>
              </a:lnSpc>
              <a:buFont typeface="Arial" pitchFamily="34" charset="0"/>
              <a:buChar char="•"/>
            </a:pPr>
            <a:r>
              <a:rPr lang="en-GB" dirty="0" smtClean="0"/>
              <a:t>Choose something you enjoy and keep doing it!</a:t>
            </a:r>
          </a:p>
        </p:txBody>
      </p:sp>
    </p:spTree>
    <p:extLst>
      <p:ext uri="{BB962C8B-B14F-4D97-AF65-F5344CB8AC3E}">
        <p14:creationId xmlns:p14="http://schemas.microsoft.com/office/powerpoint/2010/main" val="2777925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kipp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6256" y="3571763"/>
            <a:ext cx="2265145" cy="319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3C19EB30-49C7-1D45-BD1D-A0C73629F5A4}" type="slidenum">
              <a:rPr lang="en-US" smtClean="0"/>
              <a:pPr/>
              <a:t>35</a:t>
            </a:fld>
            <a:endParaRPr lang="en-US" dirty="0"/>
          </a:p>
        </p:txBody>
      </p:sp>
      <p:sp>
        <p:nvSpPr>
          <p:cNvPr id="3" name="Title 2"/>
          <p:cNvSpPr>
            <a:spLocks noGrp="1"/>
          </p:cNvSpPr>
          <p:nvPr>
            <p:ph type="title"/>
          </p:nvPr>
        </p:nvSpPr>
        <p:spPr/>
        <p:txBody>
          <a:bodyPr/>
          <a:lstStyle/>
          <a:p>
            <a:r>
              <a:rPr lang="en-GB" dirty="0" smtClean="0"/>
              <a:t>UK Government recommendations for physical activity </a:t>
            </a:r>
            <a:endParaRPr lang="en-GB" dirty="0"/>
          </a:p>
        </p:txBody>
      </p:sp>
      <p:sp>
        <p:nvSpPr>
          <p:cNvPr id="5" name="Rectangle 3"/>
          <p:cNvSpPr txBox="1">
            <a:spLocks noChangeArrowheads="1"/>
          </p:cNvSpPr>
          <p:nvPr/>
        </p:nvSpPr>
        <p:spPr>
          <a:xfrm>
            <a:off x="383303" y="2919868"/>
            <a:ext cx="7923971" cy="3711074"/>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defTabSz="914400">
              <a:lnSpc>
                <a:spcPct val="150000"/>
              </a:lnSpc>
              <a:spcBef>
                <a:spcPct val="0"/>
              </a:spcBef>
              <a:buFont typeface="Arial" panose="020B0604020202020204" pitchFamily="34" charset="0"/>
              <a:buChar char="•"/>
            </a:pPr>
            <a:r>
              <a:rPr lang="en-GB" b="1" dirty="0" smtClean="0">
                <a:solidFill>
                  <a:srgbClr val="000066"/>
                </a:solidFill>
              </a:rPr>
              <a:t>Adults: </a:t>
            </a:r>
            <a:r>
              <a:rPr lang="en-GB" u="sng" dirty="0" smtClean="0">
                <a:solidFill>
                  <a:srgbClr val="000066"/>
                </a:solidFill>
              </a:rPr>
              <a:t>30 minutes </a:t>
            </a:r>
            <a:r>
              <a:rPr lang="en-GB" dirty="0" smtClean="0">
                <a:solidFill>
                  <a:srgbClr val="000066"/>
                </a:solidFill>
              </a:rPr>
              <a:t>of moderate-intensity physical activity </a:t>
            </a:r>
            <a:r>
              <a:rPr lang="en-GB" u="sng" dirty="0" smtClean="0">
                <a:solidFill>
                  <a:srgbClr val="000066"/>
                </a:solidFill>
              </a:rPr>
              <a:t>at least five days a week </a:t>
            </a:r>
            <a:r>
              <a:rPr lang="en-GB" dirty="0" smtClean="0">
                <a:solidFill>
                  <a:srgbClr val="000066"/>
                </a:solidFill>
              </a:rPr>
              <a:t>(or 150 minutes or more in total)</a:t>
            </a:r>
          </a:p>
          <a:p>
            <a:pPr marL="342900" indent="-342900" defTabSz="914400">
              <a:lnSpc>
                <a:spcPct val="150000"/>
              </a:lnSpc>
              <a:spcBef>
                <a:spcPct val="0"/>
              </a:spcBef>
              <a:buFont typeface="Arial" panose="020B0604020202020204" pitchFamily="34" charset="0"/>
              <a:buChar char="•"/>
            </a:pPr>
            <a:endParaRPr lang="en-GB" dirty="0" smtClean="0">
              <a:solidFill>
                <a:srgbClr val="000066"/>
              </a:solidFill>
            </a:endParaRPr>
          </a:p>
          <a:p>
            <a:pPr marL="342900" indent="-342900" defTabSz="914400">
              <a:lnSpc>
                <a:spcPct val="150000"/>
              </a:lnSpc>
              <a:buFont typeface="Arial" panose="020B0604020202020204" pitchFamily="34" charset="0"/>
              <a:buChar char="•"/>
            </a:pPr>
            <a:r>
              <a:rPr lang="en-GB" b="1" dirty="0" smtClean="0">
                <a:solidFill>
                  <a:srgbClr val="000066"/>
                </a:solidFill>
              </a:rPr>
              <a:t>Children: </a:t>
            </a:r>
            <a:r>
              <a:rPr lang="en-GB" u="sng" dirty="0" smtClean="0">
                <a:solidFill>
                  <a:srgbClr val="000066"/>
                </a:solidFill>
              </a:rPr>
              <a:t>60 minutes </a:t>
            </a:r>
            <a:r>
              <a:rPr lang="en-GB" dirty="0" smtClean="0">
                <a:solidFill>
                  <a:srgbClr val="000066"/>
                </a:solidFill>
              </a:rPr>
              <a:t>of moderate-intensity physical activity </a:t>
            </a:r>
            <a:r>
              <a:rPr lang="en-GB" u="sng" dirty="0" smtClean="0">
                <a:solidFill>
                  <a:srgbClr val="000066"/>
                </a:solidFill>
              </a:rPr>
              <a:t>each day</a:t>
            </a:r>
          </a:p>
        </p:txBody>
      </p:sp>
    </p:spTree>
    <p:extLst>
      <p:ext uri="{BB962C8B-B14F-4D97-AF65-F5344CB8AC3E}">
        <p14:creationId xmlns:p14="http://schemas.microsoft.com/office/powerpoint/2010/main" val="2073572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couple dancing-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76256" y="3697547"/>
            <a:ext cx="2232713" cy="316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3C19EB30-49C7-1D45-BD1D-A0C73629F5A4}" type="slidenum">
              <a:rPr lang="en-US" smtClean="0"/>
              <a:pPr/>
              <a:t>36</a:t>
            </a:fld>
            <a:endParaRPr lang="en-US" dirty="0"/>
          </a:p>
        </p:txBody>
      </p:sp>
      <p:sp>
        <p:nvSpPr>
          <p:cNvPr id="5" name="Title 2"/>
          <p:cNvSpPr>
            <a:spLocks noGrp="1"/>
          </p:cNvSpPr>
          <p:nvPr>
            <p:ph type="title"/>
          </p:nvPr>
        </p:nvSpPr>
        <p:spPr>
          <a:xfrm>
            <a:off x="383303" y="1471820"/>
            <a:ext cx="8425415" cy="543247"/>
          </a:xfrm>
        </p:spPr>
        <p:txBody>
          <a:bodyPr/>
          <a:lstStyle/>
          <a:p>
            <a:r>
              <a:rPr lang="en-GB" dirty="0" smtClean="0"/>
              <a:t>UK Government recommendations for physical activity </a:t>
            </a:r>
            <a:endParaRPr lang="en-GB" dirty="0"/>
          </a:p>
        </p:txBody>
      </p:sp>
      <p:sp>
        <p:nvSpPr>
          <p:cNvPr id="6" name="Rectangle 3"/>
          <p:cNvSpPr txBox="1">
            <a:spLocks noChangeArrowheads="1"/>
          </p:cNvSpPr>
          <p:nvPr/>
        </p:nvSpPr>
        <p:spPr>
          <a:xfrm>
            <a:off x="346699" y="2852936"/>
            <a:ext cx="7940541" cy="3397710"/>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defTabSz="914400">
              <a:lnSpc>
                <a:spcPct val="150000"/>
              </a:lnSpc>
              <a:buFont typeface="Arial" panose="020B0604020202020204" pitchFamily="34" charset="0"/>
              <a:buChar char="•"/>
            </a:pPr>
            <a:r>
              <a:rPr lang="en-GB" b="1" dirty="0" smtClean="0">
                <a:solidFill>
                  <a:srgbClr val="000066"/>
                </a:solidFill>
              </a:rPr>
              <a:t>Older adults: </a:t>
            </a:r>
            <a:r>
              <a:rPr lang="en-GB" u="sng" dirty="0" smtClean="0">
                <a:solidFill>
                  <a:srgbClr val="000066"/>
                </a:solidFill>
              </a:rPr>
              <a:t>30 minutes </a:t>
            </a:r>
            <a:r>
              <a:rPr lang="en-GB" dirty="0" smtClean="0">
                <a:solidFill>
                  <a:srgbClr val="000066"/>
                </a:solidFill>
              </a:rPr>
              <a:t>of moderate-intensity physical activity </a:t>
            </a:r>
            <a:r>
              <a:rPr lang="en-GB" u="sng" dirty="0" smtClean="0">
                <a:solidFill>
                  <a:srgbClr val="000066"/>
                </a:solidFill>
              </a:rPr>
              <a:t>at least five days a week </a:t>
            </a:r>
            <a:r>
              <a:rPr lang="en-GB" dirty="0" smtClean="0">
                <a:solidFill>
                  <a:srgbClr val="000066"/>
                </a:solidFill>
              </a:rPr>
              <a:t>(or 150 minutes or more in total)</a:t>
            </a:r>
          </a:p>
          <a:p>
            <a:pPr marL="182563" defTabSz="914400">
              <a:lnSpc>
                <a:spcPct val="150000"/>
              </a:lnSpc>
            </a:pPr>
            <a:endParaRPr lang="en-GB" sz="2000" dirty="0" smtClean="0">
              <a:solidFill>
                <a:srgbClr val="000066"/>
              </a:solidFill>
            </a:endParaRPr>
          </a:p>
          <a:p>
            <a:pPr marL="182563" defTabSz="914400">
              <a:lnSpc>
                <a:spcPct val="150000"/>
              </a:lnSpc>
            </a:pPr>
            <a:r>
              <a:rPr lang="en-GB" dirty="0" smtClean="0">
                <a:solidFill>
                  <a:srgbClr val="000066"/>
                </a:solidFill>
              </a:rPr>
              <a:t>….</a:t>
            </a:r>
            <a:r>
              <a:rPr lang="en-GB" u="sng" dirty="0" smtClean="0">
                <a:solidFill>
                  <a:srgbClr val="000066"/>
                </a:solidFill>
              </a:rPr>
              <a:t>PLUS</a:t>
            </a:r>
            <a:r>
              <a:rPr lang="en-GB" dirty="0" smtClean="0">
                <a:solidFill>
                  <a:srgbClr val="000066"/>
                </a:solidFill>
              </a:rPr>
              <a:t> strength and balance exercises </a:t>
            </a:r>
            <a:br>
              <a:rPr lang="en-GB" dirty="0" smtClean="0">
                <a:solidFill>
                  <a:srgbClr val="000066"/>
                </a:solidFill>
              </a:rPr>
            </a:br>
            <a:r>
              <a:rPr lang="en-GB" u="sng" dirty="0" smtClean="0">
                <a:solidFill>
                  <a:srgbClr val="000066"/>
                </a:solidFill>
              </a:rPr>
              <a:t>at least twice a week</a:t>
            </a:r>
          </a:p>
        </p:txBody>
      </p:sp>
    </p:spTree>
    <p:extLst>
      <p:ext uri="{BB962C8B-B14F-4D97-AF65-F5344CB8AC3E}">
        <p14:creationId xmlns:p14="http://schemas.microsoft.com/office/powerpoint/2010/main" val="2099854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37</a:t>
            </a:fld>
            <a:endParaRPr lang="en-US" dirty="0"/>
          </a:p>
        </p:txBody>
      </p:sp>
      <p:sp>
        <p:nvSpPr>
          <p:cNvPr id="3" name="Title 2"/>
          <p:cNvSpPr>
            <a:spLocks noGrp="1"/>
          </p:cNvSpPr>
          <p:nvPr>
            <p:ph type="title"/>
          </p:nvPr>
        </p:nvSpPr>
        <p:spPr/>
        <p:txBody>
          <a:bodyPr/>
          <a:lstStyle/>
          <a:p>
            <a:r>
              <a:rPr lang="en-GB" dirty="0" smtClean="0"/>
              <a:t>Vitamin D</a:t>
            </a:r>
            <a:endParaRPr lang="en-GB" dirty="0"/>
          </a:p>
        </p:txBody>
      </p:sp>
      <p:sp>
        <p:nvSpPr>
          <p:cNvPr id="5" name="Rectangle 3"/>
          <p:cNvSpPr txBox="1">
            <a:spLocks noChangeArrowheads="1"/>
          </p:cNvSpPr>
          <p:nvPr/>
        </p:nvSpPr>
        <p:spPr>
          <a:xfrm>
            <a:off x="383303" y="2420888"/>
            <a:ext cx="7923971" cy="3598330"/>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9763" indent="-457200" defTabSz="914400">
              <a:buFont typeface="Arial" pitchFamily="34" charset="0"/>
              <a:buChar char="•"/>
            </a:pPr>
            <a:r>
              <a:rPr lang="en-GB" dirty="0" smtClean="0">
                <a:solidFill>
                  <a:srgbClr val="000066"/>
                </a:solidFill>
              </a:rPr>
              <a:t>Helps the body use calcium and is essential for healthy bones</a:t>
            </a:r>
          </a:p>
          <a:p>
            <a:pPr marL="182563" defTabSz="914400"/>
            <a:endParaRPr lang="en-GB" dirty="0" smtClean="0">
              <a:solidFill>
                <a:srgbClr val="000066"/>
              </a:solidFill>
            </a:endParaRPr>
          </a:p>
          <a:p>
            <a:pPr marL="639763" indent="-457200" defTabSz="914400">
              <a:buFont typeface="Arial" pitchFamily="34" charset="0"/>
              <a:buChar char="•"/>
            </a:pPr>
            <a:r>
              <a:rPr lang="en-GB" dirty="0" smtClean="0">
                <a:solidFill>
                  <a:srgbClr val="000066"/>
                </a:solidFill>
              </a:rPr>
              <a:t>Sunlight provides the vitamin D we need</a:t>
            </a:r>
          </a:p>
          <a:p>
            <a:pPr marL="182563" defTabSz="914400"/>
            <a:endParaRPr lang="en-GB" dirty="0" smtClean="0">
              <a:solidFill>
                <a:srgbClr val="000066"/>
              </a:solidFill>
            </a:endParaRPr>
          </a:p>
          <a:p>
            <a:pPr marL="639763" indent="-457200" defTabSz="914400">
              <a:buFont typeface="Arial" pitchFamily="34" charset="0"/>
              <a:buChar char="•"/>
            </a:pPr>
            <a:r>
              <a:rPr lang="en-GB" dirty="0" smtClean="0">
                <a:solidFill>
                  <a:srgbClr val="000066"/>
                </a:solidFill>
              </a:rPr>
              <a:t>Daily sunlight exposure between May and September increases vitamin D levels</a:t>
            </a:r>
          </a:p>
          <a:p>
            <a:pPr marL="182563" defTabSz="914400"/>
            <a:endParaRPr lang="en-GB" dirty="0" smtClean="0">
              <a:solidFill>
                <a:srgbClr val="000066"/>
              </a:solidFill>
            </a:endParaRPr>
          </a:p>
          <a:p>
            <a:pPr marL="639763" indent="-457200" defTabSz="914400">
              <a:buFont typeface="Arial" pitchFamily="34" charset="0"/>
              <a:buChar char="•"/>
            </a:pPr>
            <a:r>
              <a:rPr lang="en-GB" dirty="0" smtClean="0">
                <a:solidFill>
                  <a:srgbClr val="000066"/>
                </a:solidFill>
              </a:rPr>
              <a:t>Stored by the body for the winter months</a:t>
            </a:r>
          </a:p>
        </p:txBody>
      </p:sp>
    </p:spTree>
    <p:extLst>
      <p:ext uri="{BB962C8B-B14F-4D97-AF65-F5344CB8AC3E}">
        <p14:creationId xmlns:p14="http://schemas.microsoft.com/office/powerpoint/2010/main" val="992821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38</a:t>
            </a:fld>
            <a:endParaRPr lang="en-US" dirty="0"/>
          </a:p>
        </p:txBody>
      </p:sp>
      <p:sp>
        <p:nvSpPr>
          <p:cNvPr id="3" name="Title 2"/>
          <p:cNvSpPr>
            <a:spLocks noGrp="1"/>
          </p:cNvSpPr>
          <p:nvPr>
            <p:ph type="title"/>
          </p:nvPr>
        </p:nvSpPr>
        <p:spPr/>
        <p:txBody>
          <a:bodyPr/>
          <a:lstStyle/>
          <a:p>
            <a:r>
              <a:rPr lang="en-GB" dirty="0" smtClean="0"/>
              <a:t>Vitamin D</a:t>
            </a:r>
            <a:endParaRPr lang="en-GB" dirty="0"/>
          </a:p>
        </p:txBody>
      </p:sp>
      <p:sp>
        <p:nvSpPr>
          <p:cNvPr id="5" name="Rectangle 3"/>
          <p:cNvSpPr txBox="1">
            <a:spLocks noChangeArrowheads="1"/>
          </p:cNvSpPr>
          <p:nvPr/>
        </p:nvSpPr>
        <p:spPr>
          <a:xfrm>
            <a:off x="383303" y="2227350"/>
            <a:ext cx="7923971" cy="4535611"/>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defTabSz="914400">
              <a:lnSpc>
                <a:spcPct val="80000"/>
              </a:lnSpc>
              <a:buFont typeface="Arial" panose="020B0604020202020204" pitchFamily="34" charset="0"/>
              <a:buChar char="•"/>
            </a:pPr>
            <a:r>
              <a:rPr lang="en-GB" dirty="0" smtClean="0">
                <a:solidFill>
                  <a:srgbClr val="000066"/>
                </a:solidFill>
              </a:rPr>
              <a:t>10 minutes of sun exposure to bare skin once or twice/day</a:t>
            </a:r>
          </a:p>
          <a:p>
            <a:pPr defTabSz="914400">
              <a:lnSpc>
                <a:spcPct val="80000"/>
              </a:lnSpc>
            </a:pPr>
            <a:endParaRPr lang="en-GB" dirty="0" smtClean="0">
              <a:solidFill>
                <a:srgbClr val="000066"/>
              </a:solidFill>
            </a:endParaRPr>
          </a:p>
          <a:p>
            <a:pPr defTabSz="914400">
              <a:lnSpc>
                <a:spcPct val="80000"/>
              </a:lnSpc>
            </a:pPr>
            <a:endParaRPr lang="en-GB" dirty="0" smtClean="0">
              <a:solidFill>
                <a:srgbClr val="000066"/>
              </a:solidFill>
            </a:endParaRPr>
          </a:p>
          <a:p>
            <a:pPr marL="342900" indent="-342900" defTabSz="914400">
              <a:lnSpc>
                <a:spcPct val="80000"/>
              </a:lnSpc>
              <a:buFont typeface="Arial" panose="020B0604020202020204" pitchFamily="34" charset="0"/>
              <a:buChar char="•"/>
            </a:pPr>
            <a:r>
              <a:rPr lang="en-GB" dirty="0" smtClean="0">
                <a:solidFill>
                  <a:srgbClr val="000066"/>
                </a:solidFill>
              </a:rPr>
              <a:t>Important not to burn</a:t>
            </a:r>
          </a:p>
          <a:p>
            <a:pPr defTabSz="914400">
              <a:lnSpc>
                <a:spcPct val="80000"/>
              </a:lnSpc>
            </a:pPr>
            <a:endParaRPr lang="en-GB" dirty="0" smtClean="0">
              <a:solidFill>
                <a:srgbClr val="000066"/>
              </a:solidFill>
            </a:endParaRPr>
          </a:p>
          <a:p>
            <a:pPr defTabSz="914400">
              <a:lnSpc>
                <a:spcPct val="80000"/>
              </a:lnSpc>
            </a:pPr>
            <a:endParaRPr lang="en-GB" dirty="0" smtClean="0">
              <a:solidFill>
                <a:srgbClr val="000066"/>
              </a:solidFill>
            </a:endParaRPr>
          </a:p>
          <a:p>
            <a:pPr marL="342900" indent="-342900" defTabSz="914400">
              <a:lnSpc>
                <a:spcPct val="80000"/>
              </a:lnSpc>
              <a:buFont typeface="Arial" panose="020B0604020202020204" pitchFamily="34" charset="0"/>
              <a:buChar char="•"/>
            </a:pPr>
            <a:r>
              <a:rPr lang="en-GB" dirty="0" smtClean="0">
                <a:solidFill>
                  <a:srgbClr val="000066"/>
                </a:solidFill>
              </a:rPr>
              <a:t>Make sure that you are </a:t>
            </a:r>
            <a:r>
              <a:rPr lang="en-GB" i="1" dirty="0" smtClean="0">
                <a:solidFill>
                  <a:srgbClr val="000066"/>
                </a:solidFill>
              </a:rPr>
              <a:t>actually</a:t>
            </a:r>
            <a:r>
              <a:rPr lang="en-GB" dirty="0" smtClean="0">
                <a:solidFill>
                  <a:srgbClr val="000066"/>
                </a:solidFill>
              </a:rPr>
              <a:t> outside</a:t>
            </a:r>
          </a:p>
          <a:p>
            <a:pPr defTabSz="914400">
              <a:lnSpc>
                <a:spcPct val="80000"/>
              </a:lnSpc>
            </a:pPr>
            <a:endParaRPr lang="en-GB" dirty="0" smtClean="0">
              <a:solidFill>
                <a:srgbClr val="000066"/>
              </a:solidFill>
            </a:endParaRPr>
          </a:p>
          <a:p>
            <a:pPr defTabSz="914400">
              <a:lnSpc>
                <a:spcPct val="80000"/>
              </a:lnSpc>
            </a:pPr>
            <a:endParaRPr lang="en-GB" dirty="0" smtClean="0">
              <a:solidFill>
                <a:srgbClr val="000066"/>
              </a:solidFill>
            </a:endParaRPr>
          </a:p>
          <a:p>
            <a:pPr marL="342900" indent="-342900" defTabSz="914400">
              <a:lnSpc>
                <a:spcPct val="80000"/>
              </a:lnSpc>
              <a:buFont typeface="Arial" panose="020B0604020202020204" pitchFamily="34" charset="0"/>
              <a:buChar char="•"/>
            </a:pPr>
            <a:r>
              <a:rPr lang="en-GB" dirty="0" smtClean="0">
                <a:solidFill>
                  <a:srgbClr val="000066"/>
                </a:solidFill>
              </a:rPr>
              <a:t>Some people need supplements:</a:t>
            </a:r>
          </a:p>
          <a:p>
            <a:pPr defTabSz="914400">
              <a:lnSpc>
                <a:spcPct val="80000"/>
              </a:lnSpc>
            </a:pPr>
            <a:r>
              <a:rPr lang="en-GB" dirty="0" smtClean="0">
                <a:solidFill>
                  <a:srgbClr val="000066"/>
                </a:solidFill>
              </a:rPr>
              <a:t>   10-20</a:t>
            </a:r>
            <a:r>
              <a:rPr lang="en-GB" dirty="0" smtClean="0">
                <a:solidFill>
                  <a:srgbClr val="000066"/>
                </a:solidFill>
                <a:cs typeface="Arial" pitchFamily="34" charset="0"/>
              </a:rPr>
              <a:t>µg (micrograms) </a:t>
            </a:r>
            <a:r>
              <a:rPr lang="en-GB" dirty="0" smtClean="0">
                <a:solidFill>
                  <a:srgbClr val="000066"/>
                </a:solidFill>
              </a:rPr>
              <a:t>daily –</a:t>
            </a:r>
            <a:endParaRPr lang="en-GB" dirty="0">
              <a:solidFill>
                <a:srgbClr val="000066"/>
              </a:solidFill>
            </a:endParaRPr>
          </a:p>
          <a:p>
            <a:pPr marL="306000" lvl="3" indent="0" defTabSz="914400">
              <a:lnSpc>
                <a:spcPct val="80000"/>
              </a:lnSpc>
              <a:buNone/>
            </a:pPr>
            <a:r>
              <a:rPr lang="en-GB" b="1" dirty="0" smtClean="0">
                <a:solidFill>
                  <a:srgbClr val="000066"/>
                </a:solidFill>
              </a:rPr>
              <a:t>e.g. pregnant women; those who don’t get sunlight exposure; older frailer people</a:t>
            </a:r>
          </a:p>
        </p:txBody>
      </p:sp>
      <p:pic>
        <p:nvPicPr>
          <p:cNvPr id="6" name="Picture 5" descr="sunshei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6256" y="2564904"/>
            <a:ext cx="2127504" cy="308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5407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walking with crutche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7308304" y="2419282"/>
            <a:ext cx="1932462" cy="407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3C19EB30-49C7-1D45-BD1D-A0C73629F5A4}" type="slidenum">
              <a:rPr lang="en-US" smtClean="0"/>
              <a:pPr/>
              <a:t>39</a:t>
            </a:fld>
            <a:endParaRPr lang="en-US" dirty="0"/>
          </a:p>
        </p:txBody>
      </p:sp>
      <p:sp>
        <p:nvSpPr>
          <p:cNvPr id="3" name="Title 2"/>
          <p:cNvSpPr>
            <a:spLocks noGrp="1"/>
          </p:cNvSpPr>
          <p:nvPr>
            <p:ph type="title"/>
          </p:nvPr>
        </p:nvSpPr>
        <p:spPr/>
        <p:txBody>
          <a:bodyPr/>
          <a:lstStyle/>
          <a:p>
            <a:r>
              <a:rPr lang="en-GB" dirty="0" smtClean="0"/>
              <a:t>Keeping steady and safe as we get older to prevent hip fracture</a:t>
            </a:r>
            <a:endParaRPr lang="en-GB" dirty="0"/>
          </a:p>
        </p:txBody>
      </p:sp>
      <p:sp>
        <p:nvSpPr>
          <p:cNvPr id="5" name="Rectangle 3"/>
          <p:cNvSpPr txBox="1">
            <a:spLocks noChangeArrowheads="1"/>
          </p:cNvSpPr>
          <p:nvPr/>
        </p:nvSpPr>
        <p:spPr>
          <a:xfrm>
            <a:off x="251520" y="2780928"/>
            <a:ext cx="7923971" cy="3312368"/>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defTabSz="914400">
              <a:lnSpc>
                <a:spcPct val="80000"/>
              </a:lnSpc>
              <a:buFont typeface="Arial" pitchFamily="34" charset="0"/>
              <a:buChar char="•"/>
            </a:pPr>
            <a:endParaRPr lang="en-GB" sz="3000" dirty="0" smtClean="0">
              <a:solidFill>
                <a:srgbClr val="000066"/>
              </a:solidFill>
            </a:endParaRPr>
          </a:p>
          <a:p>
            <a:pPr marL="457200" indent="-457200" defTabSz="914400">
              <a:buFont typeface="Arial" pitchFamily="34" charset="0"/>
              <a:buChar char="•"/>
            </a:pPr>
            <a:r>
              <a:rPr lang="en-GB" dirty="0" smtClean="0">
                <a:solidFill>
                  <a:srgbClr val="000066"/>
                </a:solidFill>
              </a:rPr>
              <a:t>Medical conditions – get them diagnosed and properly treated</a:t>
            </a:r>
          </a:p>
          <a:p>
            <a:pPr defTabSz="914400">
              <a:lnSpc>
                <a:spcPct val="80000"/>
              </a:lnSpc>
            </a:pPr>
            <a:endParaRPr lang="en-GB" dirty="0" smtClean="0">
              <a:solidFill>
                <a:srgbClr val="000066"/>
              </a:solidFill>
            </a:endParaRPr>
          </a:p>
          <a:p>
            <a:pPr defTabSz="914400">
              <a:lnSpc>
                <a:spcPct val="80000"/>
              </a:lnSpc>
            </a:pPr>
            <a:endParaRPr lang="en-GB" dirty="0" smtClean="0">
              <a:solidFill>
                <a:srgbClr val="000066"/>
              </a:solidFill>
            </a:endParaRPr>
          </a:p>
          <a:p>
            <a:pPr marL="457200" indent="-457200" defTabSz="914400">
              <a:buFont typeface="Arial" pitchFamily="34" charset="0"/>
              <a:buChar char="•"/>
            </a:pPr>
            <a:r>
              <a:rPr lang="en-GB" dirty="0" smtClean="0">
                <a:solidFill>
                  <a:srgbClr val="000066"/>
                </a:solidFill>
              </a:rPr>
              <a:t>Medicines – get them checked </a:t>
            </a:r>
            <a:br>
              <a:rPr lang="en-GB" dirty="0" smtClean="0">
                <a:solidFill>
                  <a:srgbClr val="000066"/>
                </a:solidFill>
              </a:rPr>
            </a:br>
            <a:r>
              <a:rPr lang="en-GB" dirty="0" smtClean="0">
                <a:solidFill>
                  <a:srgbClr val="000066"/>
                </a:solidFill>
              </a:rPr>
              <a:t>Do you need them all? Get a Review</a:t>
            </a:r>
          </a:p>
          <a:p>
            <a:pPr defTabSz="914400">
              <a:lnSpc>
                <a:spcPct val="80000"/>
              </a:lnSpc>
            </a:pPr>
            <a:endParaRPr lang="en-GB" dirty="0" smtClean="0">
              <a:solidFill>
                <a:srgbClr val="000066"/>
              </a:solidFill>
            </a:endParaRPr>
          </a:p>
          <a:p>
            <a:pPr defTabSz="914400">
              <a:lnSpc>
                <a:spcPct val="80000"/>
              </a:lnSpc>
            </a:pPr>
            <a:endParaRPr lang="en-GB" dirty="0" smtClean="0">
              <a:solidFill>
                <a:srgbClr val="000066"/>
              </a:solidFill>
            </a:endParaRPr>
          </a:p>
          <a:p>
            <a:pPr marL="457200" indent="-457200" defTabSz="914400">
              <a:lnSpc>
                <a:spcPct val="80000"/>
              </a:lnSpc>
              <a:buFont typeface="Arial" pitchFamily="34" charset="0"/>
              <a:buChar char="•"/>
            </a:pPr>
            <a:r>
              <a:rPr lang="en-GB" dirty="0" smtClean="0">
                <a:solidFill>
                  <a:srgbClr val="000066"/>
                </a:solidFill>
              </a:rPr>
              <a:t>Vitamin D – supplements?</a:t>
            </a:r>
          </a:p>
        </p:txBody>
      </p:sp>
    </p:spTree>
    <p:extLst>
      <p:ext uri="{BB962C8B-B14F-4D97-AF65-F5344CB8AC3E}">
        <p14:creationId xmlns:p14="http://schemas.microsoft.com/office/powerpoint/2010/main" val="4077878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4</a:t>
            </a:fld>
            <a:endParaRPr lang="en-US" dirty="0"/>
          </a:p>
        </p:txBody>
      </p:sp>
      <p:sp>
        <p:nvSpPr>
          <p:cNvPr id="3" name="Title 2"/>
          <p:cNvSpPr>
            <a:spLocks noGrp="1"/>
          </p:cNvSpPr>
          <p:nvPr>
            <p:ph type="title"/>
          </p:nvPr>
        </p:nvSpPr>
        <p:spPr/>
        <p:txBody>
          <a:bodyPr/>
          <a:lstStyle/>
          <a:p>
            <a:r>
              <a:rPr lang="en-US" dirty="0" smtClean="0"/>
              <a:t>How our bones work </a:t>
            </a:r>
            <a:endParaRPr lang="en-US" dirty="0"/>
          </a:p>
        </p:txBody>
      </p:sp>
      <p:grpSp>
        <p:nvGrpSpPr>
          <p:cNvPr id="5" name="Group 4"/>
          <p:cNvGrpSpPr/>
          <p:nvPr/>
        </p:nvGrpSpPr>
        <p:grpSpPr>
          <a:xfrm>
            <a:off x="4139952" y="2067871"/>
            <a:ext cx="4824536" cy="4064688"/>
            <a:chOff x="3713163" y="849313"/>
            <a:chExt cx="5392737" cy="4994275"/>
          </a:xfrm>
        </p:grpSpPr>
        <p:pic>
          <p:nvPicPr>
            <p:cNvPr id="6" name="Picture 3" descr="Untitled-1"/>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92725" y="1196975"/>
              <a:ext cx="3475038"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3713163" y="1196975"/>
              <a:ext cx="949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9pPr>
            </a:lstStyle>
            <a:p>
              <a:pPr eaLnBrk="1" hangingPunct="1">
                <a:spcBef>
                  <a:spcPct val="50000"/>
                </a:spcBef>
              </a:pPr>
              <a:r>
                <a:rPr lang="en-GB" sz="1800">
                  <a:solidFill>
                    <a:srgbClr val="000066"/>
                  </a:solidFill>
                </a:rPr>
                <a:t>Pelvis</a:t>
              </a:r>
            </a:p>
          </p:txBody>
        </p:sp>
        <p:sp>
          <p:nvSpPr>
            <p:cNvPr id="8" name="Line 8"/>
            <p:cNvSpPr>
              <a:spLocks noChangeShapeType="1"/>
            </p:cNvSpPr>
            <p:nvPr/>
          </p:nvSpPr>
          <p:spPr bwMode="auto">
            <a:xfrm flipV="1">
              <a:off x="4470400" y="1412875"/>
              <a:ext cx="1685925" cy="0"/>
            </a:xfrm>
            <a:prstGeom prst="line">
              <a:avLst/>
            </a:prstGeom>
            <a:noFill/>
            <a:ln w="28575">
              <a:solidFill>
                <a:srgbClr val="14377D"/>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Text Box 9"/>
            <p:cNvSpPr txBox="1">
              <a:spLocks noChangeArrowheads="1"/>
            </p:cNvSpPr>
            <p:nvPr/>
          </p:nvSpPr>
          <p:spPr bwMode="auto">
            <a:xfrm>
              <a:off x="3773488" y="1844675"/>
              <a:ext cx="13033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9pPr>
            </a:lstStyle>
            <a:p>
              <a:pPr eaLnBrk="1" hangingPunct="1">
                <a:spcBef>
                  <a:spcPct val="50000"/>
                </a:spcBef>
              </a:pPr>
              <a:r>
                <a:rPr lang="en-GB" sz="1800">
                  <a:solidFill>
                    <a:srgbClr val="000066"/>
                  </a:solidFill>
                </a:rPr>
                <a:t>Cartilage</a:t>
              </a:r>
            </a:p>
          </p:txBody>
        </p:sp>
        <p:sp>
          <p:nvSpPr>
            <p:cNvPr id="10" name="Line 10"/>
            <p:cNvSpPr>
              <a:spLocks noChangeShapeType="1"/>
            </p:cNvSpPr>
            <p:nvPr/>
          </p:nvSpPr>
          <p:spPr bwMode="auto">
            <a:xfrm flipV="1">
              <a:off x="4859338" y="1628775"/>
              <a:ext cx="1296987" cy="431800"/>
            </a:xfrm>
            <a:prstGeom prst="line">
              <a:avLst/>
            </a:prstGeom>
            <a:noFill/>
            <a:ln w="28575">
              <a:solidFill>
                <a:srgbClr val="14377D"/>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Text Box 11"/>
            <p:cNvSpPr txBox="1">
              <a:spLocks noChangeArrowheads="1"/>
            </p:cNvSpPr>
            <p:nvPr/>
          </p:nvSpPr>
          <p:spPr bwMode="auto">
            <a:xfrm>
              <a:off x="4859338" y="5476875"/>
              <a:ext cx="2232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9pPr>
            </a:lstStyle>
            <a:p>
              <a:pPr eaLnBrk="1" hangingPunct="1">
                <a:spcBef>
                  <a:spcPct val="50000"/>
                </a:spcBef>
              </a:pPr>
              <a:r>
                <a:rPr lang="en-GB" sz="1800">
                  <a:solidFill>
                    <a:srgbClr val="000066"/>
                  </a:solidFill>
                </a:rPr>
                <a:t>Femur (thigh bone)</a:t>
              </a:r>
            </a:p>
          </p:txBody>
        </p:sp>
        <p:sp>
          <p:nvSpPr>
            <p:cNvPr id="12" name="Line 12"/>
            <p:cNvSpPr>
              <a:spLocks noChangeShapeType="1"/>
            </p:cNvSpPr>
            <p:nvPr/>
          </p:nvSpPr>
          <p:spPr bwMode="auto">
            <a:xfrm flipV="1">
              <a:off x="6372225" y="4797425"/>
              <a:ext cx="863600" cy="679450"/>
            </a:xfrm>
            <a:prstGeom prst="line">
              <a:avLst/>
            </a:prstGeom>
            <a:noFill/>
            <a:ln w="28575">
              <a:solidFill>
                <a:srgbClr val="14377D"/>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Text Box 13"/>
            <p:cNvSpPr txBox="1">
              <a:spLocks noChangeArrowheads="1"/>
            </p:cNvSpPr>
            <p:nvPr/>
          </p:nvSpPr>
          <p:spPr bwMode="auto">
            <a:xfrm>
              <a:off x="5076825" y="4613275"/>
              <a:ext cx="1763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9pPr>
            </a:lstStyle>
            <a:p>
              <a:pPr eaLnBrk="1" hangingPunct="1"/>
              <a:r>
                <a:rPr lang="en-GB" sz="1800">
                  <a:solidFill>
                    <a:srgbClr val="000066"/>
                  </a:solidFill>
                </a:rPr>
                <a:t>Medullary cavity</a:t>
              </a:r>
            </a:p>
          </p:txBody>
        </p:sp>
        <p:sp>
          <p:nvSpPr>
            <p:cNvPr id="14" name="Line 14"/>
            <p:cNvSpPr>
              <a:spLocks noChangeShapeType="1"/>
            </p:cNvSpPr>
            <p:nvPr/>
          </p:nvSpPr>
          <p:spPr bwMode="auto">
            <a:xfrm flipV="1">
              <a:off x="8388350" y="2997200"/>
              <a:ext cx="260350" cy="2160588"/>
            </a:xfrm>
            <a:prstGeom prst="line">
              <a:avLst/>
            </a:prstGeom>
            <a:noFill/>
            <a:ln w="28575">
              <a:solidFill>
                <a:srgbClr val="14377D"/>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Text Box 15"/>
            <p:cNvSpPr txBox="1">
              <a:spLocks noChangeArrowheads="1"/>
            </p:cNvSpPr>
            <p:nvPr/>
          </p:nvSpPr>
          <p:spPr bwMode="auto">
            <a:xfrm>
              <a:off x="3773488" y="2781300"/>
              <a:ext cx="1566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9pPr>
            </a:lstStyle>
            <a:p>
              <a:pPr eaLnBrk="1" hangingPunct="1">
                <a:spcBef>
                  <a:spcPct val="50000"/>
                </a:spcBef>
              </a:pPr>
              <a:r>
                <a:rPr lang="en-GB" sz="1800" dirty="0">
                  <a:solidFill>
                    <a:srgbClr val="000066"/>
                  </a:solidFill>
                </a:rPr>
                <a:t>Spongy bone</a:t>
              </a:r>
            </a:p>
          </p:txBody>
        </p:sp>
        <p:sp>
          <p:nvSpPr>
            <p:cNvPr id="16" name="Line 16"/>
            <p:cNvSpPr>
              <a:spLocks noChangeShapeType="1"/>
            </p:cNvSpPr>
            <p:nvPr/>
          </p:nvSpPr>
          <p:spPr bwMode="auto">
            <a:xfrm flipV="1">
              <a:off x="4859338" y="2211388"/>
              <a:ext cx="1728787" cy="569912"/>
            </a:xfrm>
            <a:prstGeom prst="line">
              <a:avLst/>
            </a:prstGeom>
            <a:noFill/>
            <a:ln w="28575">
              <a:solidFill>
                <a:srgbClr val="14377D"/>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Text Box 17"/>
            <p:cNvSpPr txBox="1">
              <a:spLocks noChangeArrowheads="1"/>
            </p:cNvSpPr>
            <p:nvPr/>
          </p:nvSpPr>
          <p:spPr bwMode="auto">
            <a:xfrm>
              <a:off x="7235825" y="5157788"/>
              <a:ext cx="17637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9pPr>
            </a:lstStyle>
            <a:p>
              <a:pPr eaLnBrk="1" hangingPunct="1">
                <a:spcBef>
                  <a:spcPct val="50000"/>
                </a:spcBef>
              </a:pPr>
              <a:r>
                <a:rPr lang="en-GB" sz="1800">
                  <a:solidFill>
                    <a:srgbClr val="000066"/>
                  </a:solidFill>
                </a:rPr>
                <a:t>Compact bone</a:t>
              </a:r>
            </a:p>
          </p:txBody>
        </p:sp>
        <p:sp>
          <p:nvSpPr>
            <p:cNvPr id="18" name="Line 18"/>
            <p:cNvSpPr>
              <a:spLocks noChangeShapeType="1"/>
            </p:cNvSpPr>
            <p:nvPr/>
          </p:nvSpPr>
          <p:spPr bwMode="auto">
            <a:xfrm flipV="1">
              <a:off x="6372225" y="4305300"/>
              <a:ext cx="1298575" cy="307975"/>
            </a:xfrm>
            <a:prstGeom prst="line">
              <a:avLst/>
            </a:prstGeom>
            <a:noFill/>
            <a:ln w="28575">
              <a:solidFill>
                <a:srgbClr val="14377D"/>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Text Box 19"/>
            <p:cNvSpPr txBox="1">
              <a:spLocks noChangeArrowheads="1"/>
            </p:cNvSpPr>
            <p:nvPr/>
          </p:nvSpPr>
          <p:spPr bwMode="auto">
            <a:xfrm>
              <a:off x="7496128" y="849313"/>
              <a:ext cx="1609772" cy="45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9pPr>
            </a:lstStyle>
            <a:p>
              <a:pPr eaLnBrk="1" hangingPunct="1">
                <a:spcBef>
                  <a:spcPct val="50000"/>
                </a:spcBef>
              </a:pPr>
              <a:r>
                <a:rPr lang="en-GB" sz="1800" dirty="0" err="1">
                  <a:solidFill>
                    <a:srgbClr val="000066"/>
                  </a:solidFill>
                </a:rPr>
                <a:t>Periosteum</a:t>
              </a:r>
              <a:endParaRPr lang="en-GB" sz="1800" dirty="0">
                <a:solidFill>
                  <a:srgbClr val="000066"/>
                </a:solidFill>
              </a:endParaRPr>
            </a:p>
          </p:txBody>
        </p:sp>
        <p:sp>
          <p:nvSpPr>
            <p:cNvPr id="20" name="Line 20"/>
            <p:cNvSpPr>
              <a:spLocks noChangeShapeType="1"/>
            </p:cNvSpPr>
            <p:nvPr/>
          </p:nvSpPr>
          <p:spPr bwMode="auto">
            <a:xfrm>
              <a:off x="7956550" y="1216025"/>
              <a:ext cx="431800" cy="844550"/>
            </a:xfrm>
            <a:prstGeom prst="line">
              <a:avLst/>
            </a:prstGeom>
            <a:noFill/>
            <a:ln w="28575">
              <a:solidFill>
                <a:srgbClr val="14377D"/>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21" name="Picture 2" descr="Untitled-2"/>
          <p:cNvPicPr>
            <a:picLocks noChangeAspect="1" noChangeArrowheads="1"/>
          </p:cNvPicPr>
          <p:nvPr/>
        </p:nvPicPr>
        <p:blipFill>
          <a:blip r:embed="rId4" cstate="email">
            <a:clrChange>
              <a:clrFrom>
                <a:srgbClr val="7BCBC8"/>
              </a:clrFrom>
              <a:clrTo>
                <a:srgbClr val="7BCBC8">
                  <a:alpha val="0"/>
                </a:srgbClr>
              </a:clrTo>
            </a:clrChange>
            <a:extLst>
              <a:ext uri="{28A0092B-C50C-407E-A947-70E740481C1C}">
                <a14:useLocalDpi xmlns:a14="http://schemas.microsoft.com/office/drawing/2010/main"/>
              </a:ext>
            </a:extLst>
          </a:blip>
          <a:srcRect/>
          <a:stretch>
            <a:fillRect/>
          </a:stretch>
        </p:blipFill>
        <p:spPr bwMode="auto">
          <a:xfrm>
            <a:off x="908050" y="2008113"/>
            <a:ext cx="2805113"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5"/>
          <p:cNvSpPr>
            <a:spLocks noChangeArrowheads="1"/>
          </p:cNvSpPr>
          <p:nvPr/>
        </p:nvSpPr>
        <p:spPr bwMode="auto">
          <a:xfrm>
            <a:off x="419099" y="4904581"/>
            <a:ext cx="5282517"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73038" indent="-173038">
              <a:spcAft>
                <a:spcPts val="600"/>
              </a:spcAft>
              <a:buFont typeface="Arial" panose="020B0604020202020204" pitchFamily="34" charset="0"/>
              <a:buChar char="•"/>
            </a:pPr>
            <a:r>
              <a:rPr lang="en-GB" dirty="0" smtClean="0">
                <a:solidFill>
                  <a:srgbClr val="000066"/>
                </a:solidFill>
              </a:rPr>
              <a:t>  </a:t>
            </a:r>
            <a:r>
              <a:rPr lang="en-GB" sz="1400" dirty="0" smtClean="0">
                <a:solidFill>
                  <a:srgbClr val="000066"/>
                </a:solidFill>
              </a:rPr>
              <a:t>Structural </a:t>
            </a:r>
            <a:r>
              <a:rPr lang="en-GB" sz="1400" dirty="0">
                <a:solidFill>
                  <a:srgbClr val="000066"/>
                </a:solidFill>
              </a:rPr>
              <a:t>support for body and </a:t>
            </a:r>
            <a:r>
              <a:rPr lang="en-GB" sz="1400" dirty="0" smtClean="0">
                <a:solidFill>
                  <a:srgbClr val="000066"/>
                </a:solidFill>
              </a:rPr>
              <a:t/>
            </a:r>
            <a:br>
              <a:rPr lang="en-GB" sz="1400" dirty="0" smtClean="0">
                <a:solidFill>
                  <a:srgbClr val="000066"/>
                </a:solidFill>
              </a:rPr>
            </a:br>
            <a:r>
              <a:rPr lang="en-GB" sz="1400" dirty="0" smtClean="0">
                <a:solidFill>
                  <a:srgbClr val="000066"/>
                </a:solidFill>
              </a:rPr>
              <a:t>   protection </a:t>
            </a:r>
            <a:r>
              <a:rPr lang="en-GB" sz="1400" dirty="0">
                <a:solidFill>
                  <a:srgbClr val="000066"/>
                </a:solidFill>
              </a:rPr>
              <a:t>of organs</a:t>
            </a:r>
          </a:p>
          <a:p>
            <a:pPr marL="173038" indent="-173038">
              <a:spcAft>
                <a:spcPts val="600"/>
              </a:spcAft>
              <a:buFont typeface="Arial" panose="020B0604020202020204" pitchFamily="34" charset="0"/>
              <a:buChar char="•"/>
            </a:pPr>
            <a:r>
              <a:rPr lang="en-GB" sz="1400" dirty="0" smtClean="0">
                <a:solidFill>
                  <a:srgbClr val="000066"/>
                </a:solidFill>
              </a:rPr>
              <a:t>   Store </a:t>
            </a:r>
            <a:r>
              <a:rPr lang="en-GB" sz="1400" dirty="0">
                <a:solidFill>
                  <a:srgbClr val="000066"/>
                </a:solidFill>
              </a:rPr>
              <a:t>for calcium and other minerals</a:t>
            </a:r>
          </a:p>
          <a:p>
            <a:pPr marL="173038" indent="-173038">
              <a:spcAft>
                <a:spcPts val="600"/>
              </a:spcAft>
              <a:buFont typeface="Arial" panose="020B0604020202020204" pitchFamily="34" charset="0"/>
              <a:buChar char="•"/>
            </a:pPr>
            <a:r>
              <a:rPr lang="en-GB" sz="1400" dirty="0" smtClean="0">
                <a:solidFill>
                  <a:srgbClr val="000066"/>
                </a:solidFill>
              </a:rPr>
              <a:t>   Movement</a:t>
            </a:r>
            <a:endParaRPr lang="en-GB" sz="1400" dirty="0">
              <a:solidFill>
                <a:srgbClr val="000066"/>
              </a:solidFill>
            </a:endParaRPr>
          </a:p>
          <a:p>
            <a:pPr marL="173038" indent="-173038">
              <a:spcAft>
                <a:spcPts val="600"/>
              </a:spcAft>
              <a:buFont typeface="Arial" panose="020B0604020202020204" pitchFamily="34" charset="0"/>
              <a:buChar char="•"/>
            </a:pPr>
            <a:r>
              <a:rPr lang="en-GB" sz="1400" dirty="0" smtClean="0">
                <a:solidFill>
                  <a:srgbClr val="000066"/>
                </a:solidFill>
              </a:rPr>
              <a:t>   Blood </a:t>
            </a:r>
            <a:r>
              <a:rPr lang="en-GB" sz="1400" dirty="0">
                <a:solidFill>
                  <a:srgbClr val="000066"/>
                </a:solidFill>
              </a:rPr>
              <a:t>cell production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40</a:t>
            </a:fld>
            <a:endParaRPr lang="en-US" dirty="0"/>
          </a:p>
        </p:txBody>
      </p:sp>
      <p:sp>
        <p:nvSpPr>
          <p:cNvPr id="5" name="Title 2"/>
          <p:cNvSpPr>
            <a:spLocks noGrp="1"/>
          </p:cNvSpPr>
          <p:nvPr>
            <p:ph type="title"/>
          </p:nvPr>
        </p:nvSpPr>
        <p:spPr>
          <a:xfrm>
            <a:off x="383303" y="1471820"/>
            <a:ext cx="8425415" cy="543247"/>
          </a:xfrm>
        </p:spPr>
        <p:txBody>
          <a:bodyPr/>
          <a:lstStyle/>
          <a:p>
            <a:r>
              <a:rPr lang="en-GB" dirty="0" smtClean="0"/>
              <a:t>Keeping steady and safe as we get older to prevent hip fracture</a:t>
            </a:r>
            <a:endParaRPr lang="en-GB" dirty="0"/>
          </a:p>
        </p:txBody>
      </p:sp>
      <p:sp>
        <p:nvSpPr>
          <p:cNvPr id="6" name="Rectangle 3"/>
          <p:cNvSpPr txBox="1">
            <a:spLocks noChangeArrowheads="1"/>
          </p:cNvSpPr>
          <p:nvPr/>
        </p:nvSpPr>
        <p:spPr>
          <a:xfrm>
            <a:off x="183354" y="2787106"/>
            <a:ext cx="8151097" cy="3456384"/>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defTabSz="914400">
              <a:lnSpc>
                <a:spcPct val="90000"/>
              </a:lnSpc>
              <a:buFont typeface="Arial" pitchFamily="34" charset="0"/>
              <a:buChar char="•"/>
            </a:pPr>
            <a:r>
              <a:rPr lang="en-GB" dirty="0" smtClean="0">
                <a:solidFill>
                  <a:srgbClr val="000066"/>
                </a:solidFill>
              </a:rPr>
              <a:t>Keep fit and active as you get older</a:t>
            </a:r>
          </a:p>
          <a:p>
            <a:pPr defTabSz="914400">
              <a:lnSpc>
                <a:spcPct val="90000"/>
              </a:lnSpc>
            </a:pPr>
            <a:endParaRPr lang="en-GB" dirty="0" smtClean="0">
              <a:solidFill>
                <a:srgbClr val="000066"/>
              </a:solidFill>
            </a:endParaRPr>
          </a:p>
          <a:p>
            <a:pPr marL="457200" indent="-457200" defTabSz="914400">
              <a:buFont typeface="Arial" pitchFamily="34" charset="0"/>
              <a:buChar char="•"/>
            </a:pPr>
            <a:r>
              <a:rPr lang="en-GB" dirty="0" smtClean="0">
                <a:solidFill>
                  <a:srgbClr val="000066"/>
                </a:solidFill>
              </a:rPr>
              <a:t>Specific exercises help to improve balance and muscle strength</a:t>
            </a:r>
          </a:p>
          <a:p>
            <a:pPr defTabSz="914400">
              <a:lnSpc>
                <a:spcPct val="90000"/>
              </a:lnSpc>
            </a:pPr>
            <a:endParaRPr lang="en-GB" dirty="0" smtClean="0">
              <a:solidFill>
                <a:srgbClr val="000066"/>
              </a:solidFill>
            </a:endParaRPr>
          </a:p>
          <a:p>
            <a:pPr marL="457200" indent="-457200" defTabSz="914400">
              <a:lnSpc>
                <a:spcPct val="90000"/>
              </a:lnSpc>
              <a:buFont typeface="Arial" pitchFamily="34" charset="0"/>
              <a:buChar char="•"/>
            </a:pPr>
            <a:r>
              <a:rPr lang="en-GB" dirty="0" smtClean="0">
                <a:solidFill>
                  <a:srgbClr val="000066"/>
                </a:solidFill>
              </a:rPr>
              <a:t>Tai Chi</a:t>
            </a:r>
          </a:p>
          <a:p>
            <a:pPr defTabSz="914400">
              <a:lnSpc>
                <a:spcPct val="90000"/>
              </a:lnSpc>
            </a:pPr>
            <a:endParaRPr lang="en-GB" dirty="0" smtClean="0">
              <a:solidFill>
                <a:srgbClr val="000066"/>
              </a:solidFill>
            </a:endParaRPr>
          </a:p>
          <a:p>
            <a:pPr marL="457200" indent="-457200" defTabSz="914400">
              <a:lnSpc>
                <a:spcPct val="90000"/>
              </a:lnSpc>
              <a:buFont typeface="Arial" pitchFamily="34" charset="0"/>
              <a:buChar char="•"/>
            </a:pPr>
            <a:r>
              <a:rPr lang="en-GB" dirty="0" smtClean="0">
                <a:solidFill>
                  <a:srgbClr val="000066"/>
                </a:solidFill>
              </a:rPr>
              <a:t>Safe home environment</a:t>
            </a:r>
          </a:p>
          <a:p>
            <a:pPr defTabSz="914400">
              <a:lnSpc>
                <a:spcPct val="90000"/>
              </a:lnSpc>
            </a:pPr>
            <a:endParaRPr lang="en-GB" dirty="0" smtClean="0">
              <a:solidFill>
                <a:srgbClr val="000066"/>
              </a:solidFill>
            </a:endParaRPr>
          </a:p>
          <a:p>
            <a:pPr marL="457200" indent="-457200" defTabSz="914400">
              <a:lnSpc>
                <a:spcPct val="90000"/>
              </a:lnSpc>
              <a:buFont typeface="Arial" pitchFamily="34" charset="0"/>
              <a:buChar char="•"/>
            </a:pPr>
            <a:r>
              <a:rPr lang="en-GB" dirty="0" smtClean="0">
                <a:solidFill>
                  <a:srgbClr val="000066"/>
                </a:solidFill>
              </a:rPr>
              <a:t>Hip protectors?</a:t>
            </a:r>
          </a:p>
        </p:txBody>
      </p:sp>
      <p:pic>
        <p:nvPicPr>
          <p:cNvPr id="7" name="Picture 4" descr="Tai Chi - page 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28686" y="3833049"/>
            <a:ext cx="2662386" cy="292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9839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41</a:t>
            </a:fld>
            <a:endParaRPr lang="en-US" dirty="0"/>
          </a:p>
        </p:txBody>
      </p:sp>
      <p:sp>
        <p:nvSpPr>
          <p:cNvPr id="3" name="Title 2"/>
          <p:cNvSpPr>
            <a:spLocks noGrp="1"/>
          </p:cNvSpPr>
          <p:nvPr>
            <p:ph type="title"/>
          </p:nvPr>
        </p:nvSpPr>
        <p:spPr/>
        <p:txBody>
          <a:bodyPr/>
          <a:lstStyle/>
          <a:p>
            <a:r>
              <a:rPr lang="en-GB" dirty="0" smtClean="0"/>
              <a:t>Drug treatments to strengthen bones and prevent fractures </a:t>
            </a:r>
            <a:endParaRPr lang="en-GB" dirty="0"/>
          </a:p>
        </p:txBody>
      </p:sp>
      <p:sp>
        <p:nvSpPr>
          <p:cNvPr id="5" name="Rectangle 3"/>
          <p:cNvSpPr txBox="1">
            <a:spLocks noChangeArrowheads="1"/>
          </p:cNvSpPr>
          <p:nvPr/>
        </p:nvSpPr>
        <p:spPr>
          <a:xfrm>
            <a:off x="179512" y="2673912"/>
            <a:ext cx="7923970" cy="3477418"/>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defTabSz="914400">
              <a:lnSpc>
                <a:spcPct val="90000"/>
              </a:lnSpc>
              <a:buFont typeface="Arial" pitchFamily="34" charset="0"/>
              <a:buChar char="•"/>
            </a:pPr>
            <a:r>
              <a:rPr lang="en-GB" dirty="0" smtClean="0">
                <a:solidFill>
                  <a:srgbClr val="000066"/>
                </a:solidFill>
              </a:rPr>
              <a:t>Doctors decisions should be based on the likelihood of having a fragility fracture in the next 10 years</a:t>
            </a:r>
          </a:p>
          <a:p>
            <a:pPr defTabSz="914400">
              <a:lnSpc>
                <a:spcPct val="90000"/>
              </a:lnSpc>
            </a:pPr>
            <a:endParaRPr lang="en-GB" dirty="0" smtClean="0">
              <a:solidFill>
                <a:srgbClr val="000066"/>
              </a:solidFill>
            </a:endParaRPr>
          </a:p>
          <a:p>
            <a:pPr marL="457200" indent="-457200" defTabSz="914400">
              <a:lnSpc>
                <a:spcPct val="90000"/>
              </a:lnSpc>
              <a:buFont typeface="Arial" pitchFamily="34" charset="0"/>
              <a:buChar char="•"/>
            </a:pPr>
            <a:r>
              <a:rPr lang="en-GB" dirty="0" smtClean="0">
                <a:solidFill>
                  <a:srgbClr val="000066"/>
                </a:solidFill>
              </a:rPr>
              <a:t>For about 5 years but may be long-term</a:t>
            </a:r>
          </a:p>
          <a:p>
            <a:pPr defTabSz="914400">
              <a:lnSpc>
                <a:spcPct val="90000"/>
              </a:lnSpc>
            </a:pPr>
            <a:endParaRPr lang="en-GB" dirty="0" smtClean="0">
              <a:solidFill>
                <a:srgbClr val="000066"/>
              </a:solidFill>
            </a:endParaRPr>
          </a:p>
          <a:p>
            <a:pPr marL="457200" indent="-457200" defTabSz="914400">
              <a:lnSpc>
                <a:spcPct val="90000"/>
              </a:lnSpc>
              <a:buFont typeface="Arial" pitchFamily="34" charset="0"/>
              <a:buChar char="•"/>
            </a:pPr>
            <a:r>
              <a:rPr lang="en-GB" dirty="0" smtClean="0">
                <a:solidFill>
                  <a:srgbClr val="000066"/>
                </a:solidFill>
              </a:rPr>
              <a:t>Usually later in life when the risks are highest</a:t>
            </a:r>
          </a:p>
          <a:p>
            <a:pPr defTabSz="914400">
              <a:lnSpc>
                <a:spcPct val="90000"/>
              </a:lnSpc>
            </a:pPr>
            <a:endParaRPr lang="en-GB" dirty="0" smtClean="0">
              <a:solidFill>
                <a:srgbClr val="000066"/>
              </a:solidFill>
            </a:endParaRPr>
          </a:p>
          <a:p>
            <a:pPr marL="457200" indent="-457200" defTabSz="914400">
              <a:lnSpc>
                <a:spcPct val="90000"/>
              </a:lnSpc>
              <a:buFont typeface="Arial" pitchFamily="34" charset="0"/>
              <a:buChar char="•"/>
            </a:pPr>
            <a:r>
              <a:rPr lang="en-GB" dirty="0" smtClean="0">
                <a:solidFill>
                  <a:srgbClr val="000066"/>
                </a:solidFill>
              </a:rPr>
              <a:t>Government or local guidelines may affect prescribing</a:t>
            </a:r>
          </a:p>
        </p:txBody>
      </p:sp>
      <p:pic>
        <p:nvPicPr>
          <p:cNvPr id="6" name="Picture 6" descr="pill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88224" y="5616703"/>
            <a:ext cx="1969772" cy="124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0580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42</a:t>
            </a:fld>
            <a:endParaRPr lang="en-US" dirty="0"/>
          </a:p>
        </p:txBody>
      </p:sp>
      <p:sp>
        <p:nvSpPr>
          <p:cNvPr id="3" name="Title 2"/>
          <p:cNvSpPr>
            <a:spLocks noGrp="1"/>
          </p:cNvSpPr>
          <p:nvPr>
            <p:ph type="title"/>
          </p:nvPr>
        </p:nvSpPr>
        <p:spPr/>
        <p:txBody>
          <a:bodyPr/>
          <a:lstStyle/>
          <a:p>
            <a:r>
              <a:rPr lang="en-GB" dirty="0" smtClean="0"/>
              <a:t>Drug treatments: bisphosphonates</a:t>
            </a:r>
            <a:endParaRPr lang="en-GB" dirty="0"/>
          </a:p>
        </p:txBody>
      </p:sp>
      <p:sp>
        <p:nvSpPr>
          <p:cNvPr id="5" name="Rectangle 3"/>
          <p:cNvSpPr txBox="1">
            <a:spLocks noChangeArrowheads="1"/>
          </p:cNvSpPr>
          <p:nvPr/>
        </p:nvSpPr>
        <p:spPr>
          <a:xfrm>
            <a:off x="251520" y="2230710"/>
            <a:ext cx="8360544" cy="297264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defTabSz="914400">
              <a:lnSpc>
                <a:spcPct val="90000"/>
              </a:lnSpc>
              <a:buFont typeface="Arial" panose="020B0604020202020204" pitchFamily="34" charset="0"/>
              <a:buChar char="•"/>
            </a:pPr>
            <a:r>
              <a:rPr lang="en-GB" dirty="0" err="1">
                <a:solidFill>
                  <a:srgbClr val="000066"/>
                </a:solidFill>
              </a:rPr>
              <a:t>Alendronic</a:t>
            </a:r>
            <a:r>
              <a:rPr lang="en-GB" dirty="0">
                <a:solidFill>
                  <a:srgbClr val="000066"/>
                </a:solidFill>
              </a:rPr>
              <a:t> acid or alendronate (Fosamax and Fosamax once weekly)</a:t>
            </a:r>
          </a:p>
          <a:p>
            <a:pPr marL="342900" indent="-342900" defTabSz="914400">
              <a:lnSpc>
                <a:spcPct val="90000"/>
              </a:lnSpc>
              <a:buFont typeface="Arial" panose="020B0604020202020204" pitchFamily="34" charset="0"/>
              <a:buChar char="•"/>
            </a:pPr>
            <a:endParaRPr lang="en-GB" dirty="0" smtClean="0">
              <a:solidFill>
                <a:srgbClr val="000066"/>
              </a:solidFill>
            </a:endParaRPr>
          </a:p>
          <a:p>
            <a:pPr defTabSz="914400">
              <a:lnSpc>
                <a:spcPct val="90000"/>
              </a:lnSpc>
            </a:pPr>
            <a:endParaRPr lang="en-GB" dirty="0">
              <a:solidFill>
                <a:srgbClr val="000066"/>
              </a:solidFill>
            </a:endParaRPr>
          </a:p>
          <a:p>
            <a:pPr marL="342900" indent="-342900" defTabSz="914400">
              <a:lnSpc>
                <a:spcPct val="90000"/>
              </a:lnSpc>
              <a:buFont typeface="Arial" panose="020B0604020202020204" pitchFamily="34" charset="0"/>
              <a:buChar char="•"/>
            </a:pPr>
            <a:r>
              <a:rPr lang="en-GB" dirty="0" err="1">
                <a:solidFill>
                  <a:srgbClr val="000066"/>
                </a:solidFill>
              </a:rPr>
              <a:t>Risedronate</a:t>
            </a:r>
            <a:r>
              <a:rPr lang="en-GB" dirty="0">
                <a:solidFill>
                  <a:srgbClr val="000066"/>
                </a:solidFill>
              </a:rPr>
              <a:t> (Actonel and Actonel once weekly)</a:t>
            </a:r>
          </a:p>
          <a:p>
            <a:pPr defTabSz="914400">
              <a:lnSpc>
                <a:spcPct val="90000"/>
              </a:lnSpc>
            </a:pPr>
            <a:endParaRPr lang="en-GB" dirty="0" smtClean="0">
              <a:solidFill>
                <a:srgbClr val="000066"/>
              </a:solidFill>
            </a:endParaRPr>
          </a:p>
          <a:p>
            <a:pPr defTabSz="914400">
              <a:lnSpc>
                <a:spcPct val="90000"/>
              </a:lnSpc>
            </a:pPr>
            <a:endParaRPr lang="en-GB" dirty="0">
              <a:solidFill>
                <a:srgbClr val="000066"/>
              </a:solidFill>
            </a:endParaRPr>
          </a:p>
          <a:p>
            <a:pPr marL="342900" indent="-342900" defTabSz="914400">
              <a:lnSpc>
                <a:spcPct val="90000"/>
              </a:lnSpc>
              <a:buFont typeface="Arial" panose="020B0604020202020204" pitchFamily="34" charset="0"/>
              <a:buChar char="•"/>
            </a:pPr>
            <a:r>
              <a:rPr lang="en-GB" dirty="0" err="1">
                <a:solidFill>
                  <a:srgbClr val="000066"/>
                </a:solidFill>
              </a:rPr>
              <a:t>Ibandronate</a:t>
            </a:r>
            <a:r>
              <a:rPr lang="en-GB" dirty="0">
                <a:solidFill>
                  <a:srgbClr val="000066"/>
                </a:solidFill>
              </a:rPr>
              <a:t> (</a:t>
            </a:r>
            <a:r>
              <a:rPr lang="en-GB" dirty="0" err="1">
                <a:solidFill>
                  <a:srgbClr val="000066"/>
                </a:solidFill>
              </a:rPr>
              <a:t>Bonviva</a:t>
            </a:r>
            <a:r>
              <a:rPr lang="en-GB" dirty="0">
                <a:solidFill>
                  <a:srgbClr val="000066"/>
                </a:solidFill>
              </a:rPr>
              <a:t>)*</a:t>
            </a:r>
          </a:p>
          <a:p>
            <a:pPr defTabSz="914400">
              <a:lnSpc>
                <a:spcPct val="90000"/>
              </a:lnSpc>
            </a:pPr>
            <a:endParaRPr lang="en-GB" dirty="0" smtClean="0">
              <a:solidFill>
                <a:srgbClr val="000066"/>
              </a:solidFill>
            </a:endParaRPr>
          </a:p>
          <a:p>
            <a:pPr defTabSz="914400">
              <a:lnSpc>
                <a:spcPct val="90000"/>
              </a:lnSpc>
            </a:pPr>
            <a:endParaRPr lang="en-GB" dirty="0">
              <a:solidFill>
                <a:srgbClr val="000066"/>
              </a:solidFill>
            </a:endParaRPr>
          </a:p>
          <a:p>
            <a:pPr marL="342900" indent="-342900" defTabSz="914400">
              <a:lnSpc>
                <a:spcPct val="90000"/>
              </a:lnSpc>
              <a:buFont typeface="Arial" panose="020B0604020202020204" pitchFamily="34" charset="0"/>
              <a:buChar char="•"/>
            </a:pPr>
            <a:r>
              <a:rPr lang="en-GB" dirty="0" err="1">
                <a:solidFill>
                  <a:srgbClr val="000066"/>
                </a:solidFill>
              </a:rPr>
              <a:t>Zoledronate</a:t>
            </a:r>
            <a:r>
              <a:rPr lang="en-GB" dirty="0">
                <a:solidFill>
                  <a:srgbClr val="000066"/>
                </a:solidFill>
              </a:rPr>
              <a:t> (</a:t>
            </a:r>
            <a:r>
              <a:rPr lang="en-GB" dirty="0" err="1">
                <a:solidFill>
                  <a:srgbClr val="000066"/>
                </a:solidFill>
              </a:rPr>
              <a:t>Aclasta</a:t>
            </a:r>
            <a:r>
              <a:rPr lang="en-GB" dirty="0">
                <a:solidFill>
                  <a:srgbClr val="000066"/>
                </a:solidFill>
              </a:rPr>
              <a:t>)*</a:t>
            </a:r>
          </a:p>
        </p:txBody>
      </p:sp>
      <p:pic>
        <p:nvPicPr>
          <p:cNvPr id="6" name="Picture 8" descr="G:\Communications\Publications\Artwork\Sarah's presentation\manpill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22256" y="3867242"/>
            <a:ext cx="3135740" cy="290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0273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43</a:t>
            </a:fld>
            <a:endParaRPr lang="en-US" dirty="0"/>
          </a:p>
        </p:txBody>
      </p:sp>
      <p:sp>
        <p:nvSpPr>
          <p:cNvPr id="3" name="Title 2"/>
          <p:cNvSpPr>
            <a:spLocks noGrp="1"/>
          </p:cNvSpPr>
          <p:nvPr>
            <p:ph type="title"/>
          </p:nvPr>
        </p:nvSpPr>
        <p:spPr/>
        <p:txBody>
          <a:bodyPr/>
          <a:lstStyle/>
          <a:p>
            <a:r>
              <a:rPr lang="en-GB" dirty="0" smtClean="0"/>
              <a:t>Drug treatments: others </a:t>
            </a:r>
            <a:endParaRPr lang="en-GB" dirty="0"/>
          </a:p>
        </p:txBody>
      </p:sp>
      <p:sp>
        <p:nvSpPr>
          <p:cNvPr id="5" name="Rectangle 3"/>
          <p:cNvSpPr txBox="1">
            <a:spLocks noChangeArrowheads="1"/>
          </p:cNvSpPr>
          <p:nvPr/>
        </p:nvSpPr>
        <p:spPr>
          <a:xfrm>
            <a:off x="383303" y="1988840"/>
            <a:ext cx="7923971" cy="4752528"/>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defTabSz="914400">
              <a:lnSpc>
                <a:spcPct val="90000"/>
              </a:lnSpc>
              <a:buClr>
                <a:srgbClr val="14377D"/>
              </a:buClr>
              <a:buFont typeface="Arial" panose="020B0604020202020204" pitchFamily="34" charset="0"/>
              <a:buChar char="•"/>
            </a:pPr>
            <a:r>
              <a:rPr lang="en-GB" dirty="0" err="1">
                <a:solidFill>
                  <a:srgbClr val="000066"/>
                </a:solidFill>
              </a:rPr>
              <a:t>Raloxifene</a:t>
            </a:r>
            <a:r>
              <a:rPr lang="en-GB" dirty="0">
                <a:solidFill>
                  <a:srgbClr val="000066"/>
                </a:solidFill>
              </a:rPr>
              <a:t> (</a:t>
            </a:r>
            <a:r>
              <a:rPr lang="en-GB" dirty="0" err="1">
                <a:solidFill>
                  <a:srgbClr val="000066"/>
                </a:solidFill>
              </a:rPr>
              <a:t>Evista</a:t>
            </a:r>
            <a:r>
              <a:rPr lang="en-GB" dirty="0">
                <a:solidFill>
                  <a:srgbClr val="000066"/>
                </a:solidFill>
              </a:rPr>
              <a:t>)</a:t>
            </a:r>
          </a:p>
          <a:p>
            <a:pPr defTabSz="914400">
              <a:lnSpc>
                <a:spcPct val="90000"/>
              </a:lnSpc>
              <a:buClr>
                <a:srgbClr val="14377D"/>
              </a:buClr>
            </a:pPr>
            <a:endParaRPr lang="en-GB" dirty="0">
              <a:solidFill>
                <a:srgbClr val="000066"/>
              </a:solidFill>
            </a:endParaRPr>
          </a:p>
          <a:p>
            <a:pPr marL="342900" indent="-342900" defTabSz="914400">
              <a:lnSpc>
                <a:spcPct val="90000"/>
              </a:lnSpc>
              <a:buClr>
                <a:srgbClr val="14377D"/>
              </a:buClr>
              <a:buFont typeface="Arial" panose="020B0604020202020204" pitchFamily="34" charset="0"/>
              <a:buChar char="•"/>
            </a:pPr>
            <a:r>
              <a:rPr lang="en-GB" dirty="0">
                <a:solidFill>
                  <a:srgbClr val="000066"/>
                </a:solidFill>
              </a:rPr>
              <a:t>Denosumab (</a:t>
            </a:r>
            <a:r>
              <a:rPr lang="en-GB" dirty="0" err="1">
                <a:solidFill>
                  <a:srgbClr val="000066"/>
                </a:solidFill>
              </a:rPr>
              <a:t>Prolia</a:t>
            </a:r>
            <a:r>
              <a:rPr lang="en-GB" dirty="0" smtClean="0">
                <a:solidFill>
                  <a:srgbClr val="000066"/>
                </a:solidFill>
              </a:rPr>
              <a:t>)*</a:t>
            </a:r>
          </a:p>
          <a:p>
            <a:pPr defTabSz="914400">
              <a:lnSpc>
                <a:spcPct val="90000"/>
              </a:lnSpc>
              <a:buClr>
                <a:srgbClr val="14377D"/>
              </a:buClr>
            </a:pPr>
            <a:endParaRPr lang="en-GB" dirty="0">
              <a:solidFill>
                <a:srgbClr val="000066"/>
              </a:solidFill>
            </a:endParaRPr>
          </a:p>
          <a:p>
            <a:pPr marL="342900" indent="-342900" defTabSz="914400">
              <a:lnSpc>
                <a:spcPct val="90000"/>
              </a:lnSpc>
              <a:buClr>
                <a:srgbClr val="14377D"/>
              </a:buClr>
              <a:buFont typeface="Arial" panose="020B0604020202020204" pitchFamily="34" charset="0"/>
              <a:buChar char="•"/>
            </a:pPr>
            <a:r>
              <a:rPr lang="en-GB" dirty="0" smtClean="0">
                <a:solidFill>
                  <a:srgbClr val="000066"/>
                </a:solidFill>
              </a:rPr>
              <a:t>Parathyroid </a:t>
            </a:r>
            <a:r>
              <a:rPr lang="en-GB" dirty="0">
                <a:solidFill>
                  <a:srgbClr val="000066"/>
                </a:solidFill>
              </a:rPr>
              <a:t>hormone (PTH) - (teriparatide - </a:t>
            </a:r>
            <a:r>
              <a:rPr lang="en-GB" dirty="0" err="1" smtClean="0">
                <a:solidFill>
                  <a:srgbClr val="000066"/>
                </a:solidFill>
              </a:rPr>
              <a:t>Forsteo</a:t>
            </a:r>
            <a:r>
              <a:rPr lang="en-GB" dirty="0" smtClean="0">
                <a:solidFill>
                  <a:srgbClr val="000066"/>
                </a:solidFill>
              </a:rPr>
              <a:t>)*</a:t>
            </a:r>
            <a:endParaRPr lang="en-GB" dirty="0">
              <a:solidFill>
                <a:srgbClr val="000066"/>
              </a:solidFill>
            </a:endParaRPr>
          </a:p>
          <a:p>
            <a:pPr defTabSz="914400">
              <a:lnSpc>
                <a:spcPct val="90000"/>
              </a:lnSpc>
              <a:buClr>
                <a:srgbClr val="14377D"/>
              </a:buClr>
            </a:pPr>
            <a:endParaRPr lang="en-GB" dirty="0" smtClean="0">
              <a:solidFill>
                <a:srgbClr val="000066"/>
              </a:solidFill>
            </a:endParaRPr>
          </a:p>
          <a:p>
            <a:pPr marL="342900" indent="-342900" defTabSz="914400">
              <a:lnSpc>
                <a:spcPct val="90000"/>
              </a:lnSpc>
              <a:buClr>
                <a:srgbClr val="14377D"/>
              </a:buClr>
              <a:buFont typeface="Arial" panose="020B0604020202020204" pitchFamily="34" charset="0"/>
              <a:buChar char="•"/>
            </a:pPr>
            <a:r>
              <a:rPr lang="en-GB" dirty="0">
                <a:solidFill>
                  <a:srgbClr val="000066"/>
                </a:solidFill>
              </a:rPr>
              <a:t>Strontium ranelate (</a:t>
            </a:r>
            <a:r>
              <a:rPr lang="en-GB" dirty="0" err="1">
                <a:solidFill>
                  <a:srgbClr val="000066"/>
                </a:solidFill>
              </a:rPr>
              <a:t>Protelos</a:t>
            </a:r>
            <a:r>
              <a:rPr lang="en-GB" dirty="0" smtClean="0">
                <a:solidFill>
                  <a:srgbClr val="000066"/>
                </a:solidFill>
              </a:rPr>
              <a:t>)**</a:t>
            </a:r>
            <a:endParaRPr lang="en-GB" dirty="0">
              <a:solidFill>
                <a:srgbClr val="000066"/>
              </a:solidFill>
            </a:endParaRPr>
          </a:p>
          <a:p>
            <a:pPr defTabSz="914400">
              <a:lnSpc>
                <a:spcPct val="90000"/>
              </a:lnSpc>
              <a:buClr>
                <a:srgbClr val="14377D"/>
              </a:buClr>
            </a:pPr>
            <a:endParaRPr lang="en-GB" dirty="0">
              <a:solidFill>
                <a:srgbClr val="000066"/>
              </a:solidFill>
            </a:endParaRPr>
          </a:p>
          <a:p>
            <a:pPr marL="342900" indent="-342900" defTabSz="914400">
              <a:lnSpc>
                <a:spcPct val="90000"/>
              </a:lnSpc>
              <a:buClr>
                <a:srgbClr val="14377D"/>
              </a:buClr>
              <a:buFont typeface="Arial" panose="020B0604020202020204" pitchFamily="34" charset="0"/>
              <a:buChar char="•"/>
            </a:pPr>
            <a:r>
              <a:rPr lang="en-GB" dirty="0" smtClean="0">
                <a:solidFill>
                  <a:srgbClr val="000066"/>
                </a:solidFill>
              </a:rPr>
              <a:t>Hormone </a:t>
            </a:r>
            <a:r>
              <a:rPr lang="en-GB" dirty="0">
                <a:solidFill>
                  <a:srgbClr val="000066"/>
                </a:solidFill>
              </a:rPr>
              <a:t>replacement therapy (HRT)</a:t>
            </a:r>
          </a:p>
          <a:p>
            <a:pPr defTabSz="914400">
              <a:lnSpc>
                <a:spcPct val="90000"/>
              </a:lnSpc>
              <a:buClr>
                <a:srgbClr val="14377D"/>
              </a:buClr>
            </a:pPr>
            <a:endParaRPr lang="en-GB" dirty="0">
              <a:solidFill>
                <a:srgbClr val="000066"/>
              </a:solidFill>
            </a:endParaRPr>
          </a:p>
          <a:p>
            <a:pPr marL="342900" indent="-342900" defTabSz="914400">
              <a:lnSpc>
                <a:spcPct val="90000"/>
              </a:lnSpc>
              <a:buClr>
                <a:srgbClr val="14377D"/>
              </a:buClr>
              <a:buFont typeface="Arial" panose="020B0604020202020204" pitchFamily="34" charset="0"/>
              <a:buChar char="•"/>
            </a:pPr>
            <a:r>
              <a:rPr lang="en-GB" dirty="0">
                <a:solidFill>
                  <a:srgbClr val="000066"/>
                </a:solidFill>
              </a:rPr>
              <a:t>Calcium and vitamin D supplements </a:t>
            </a:r>
          </a:p>
          <a:p>
            <a:pPr marL="342900" indent="-342900" defTabSz="914400">
              <a:lnSpc>
                <a:spcPct val="90000"/>
              </a:lnSpc>
              <a:buClr>
                <a:srgbClr val="14377D"/>
              </a:buClr>
              <a:buFont typeface="Arial" panose="020B0604020202020204" pitchFamily="34" charset="0"/>
              <a:buChar char="•"/>
            </a:pPr>
            <a:endParaRPr lang="en-GB" dirty="0">
              <a:solidFill>
                <a:srgbClr val="000066"/>
              </a:solidFill>
            </a:endParaRPr>
          </a:p>
          <a:p>
            <a:pPr marL="342900" indent="-342900" defTabSz="914400">
              <a:lnSpc>
                <a:spcPct val="90000"/>
              </a:lnSpc>
              <a:buClr>
                <a:srgbClr val="14377D"/>
              </a:buClr>
              <a:buFont typeface="Arial" panose="020B0604020202020204" pitchFamily="34" charset="0"/>
              <a:buChar char="•"/>
            </a:pPr>
            <a:r>
              <a:rPr lang="en-GB" dirty="0">
                <a:solidFill>
                  <a:srgbClr val="000066"/>
                </a:solidFill>
              </a:rPr>
              <a:t>Calcitriol </a:t>
            </a:r>
            <a:r>
              <a:rPr lang="en-GB" dirty="0" smtClean="0">
                <a:solidFill>
                  <a:srgbClr val="000066"/>
                </a:solidFill>
              </a:rPr>
              <a:t>(</a:t>
            </a:r>
            <a:r>
              <a:rPr lang="en-GB" dirty="0" err="1">
                <a:solidFill>
                  <a:srgbClr val="000066"/>
                </a:solidFill>
              </a:rPr>
              <a:t>Rocaltrol</a:t>
            </a:r>
            <a:r>
              <a:rPr lang="en-GB" dirty="0" smtClean="0">
                <a:solidFill>
                  <a:srgbClr val="000066"/>
                </a:solidFill>
              </a:rPr>
              <a:t>) (active form of vitamin D)</a:t>
            </a:r>
            <a:endParaRPr lang="en-GB" dirty="0">
              <a:solidFill>
                <a:srgbClr val="000066"/>
              </a:solidFill>
            </a:endParaRPr>
          </a:p>
          <a:p>
            <a:pPr defTabSz="914400">
              <a:lnSpc>
                <a:spcPct val="90000"/>
              </a:lnSpc>
              <a:buClr>
                <a:srgbClr val="14377D"/>
              </a:buClr>
            </a:pPr>
            <a:endParaRPr lang="en-GB" dirty="0" smtClean="0">
              <a:solidFill>
                <a:srgbClr val="000066"/>
              </a:solidFill>
            </a:endParaRPr>
          </a:p>
          <a:p>
            <a:pPr defTabSz="914400">
              <a:lnSpc>
                <a:spcPct val="90000"/>
              </a:lnSpc>
              <a:buClr>
                <a:srgbClr val="14377D"/>
              </a:buClr>
            </a:pPr>
            <a:endParaRPr lang="en-GB" dirty="0" smtClean="0">
              <a:solidFill>
                <a:srgbClr val="000066"/>
              </a:solidFill>
            </a:endParaRPr>
          </a:p>
        </p:txBody>
      </p:sp>
    </p:spTree>
    <p:extLst>
      <p:ext uri="{BB962C8B-B14F-4D97-AF65-F5344CB8AC3E}">
        <p14:creationId xmlns:p14="http://schemas.microsoft.com/office/powerpoint/2010/main" val="1921353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44</a:t>
            </a:fld>
            <a:endParaRPr lang="en-US" dirty="0"/>
          </a:p>
        </p:txBody>
      </p:sp>
      <p:sp>
        <p:nvSpPr>
          <p:cNvPr id="3" name="Title 2"/>
          <p:cNvSpPr>
            <a:spLocks noGrp="1"/>
          </p:cNvSpPr>
          <p:nvPr>
            <p:ph type="title"/>
          </p:nvPr>
        </p:nvSpPr>
        <p:spPr/>
        <p:txBody>
          <a:bodyPr/>
          <a:lstStyle/>
          <a:p>
            <a:r>
              <a:rPr lang="en-GB" dirty="0" smtClean="0"/>
              <a:t>Living with broken bones: help after vertebral compression fractures - 1</a:t>
            </a:r>
            <a:endParaRPr lang="en-GB" dirty="0"/>
          </a:p>
        </p:txBody>
      </p:sp>
      <p:sp>
        <p:nvSpPr>
          <p:cNvPr id="5" name="Rectangle 3"/>
          <p:cNvSpPr>
            <a:spLocks noGrp="1" noChangeArrowheads="1"/>
          </p:cNvSpPr>
          <p:nvPr>
            <p:ph sz="half" idx="4294967295"/>
          </p:nvPr>
        </p:nvSpPr>
        <p:spPr>
          <a:xfrm>
            <a:off x="383303" y="2729138"/>
            <a:ext cx="7923971" cy="3915522"/>
          </a:xfrm>
        </p:spPr>
        <p:txBody>
          <a:bodyPr lIns="0" tIns="0" rIns="0" bIns="0"/>
          <a:lstStyle/>
          <a:p>
            <a:pPr marL="457200" indent="-457200" defTabSz="914400" eaLnBrk="1" hangingPunct="1">
              <a:buClr>
                <a:srgbClr val="14377D"/>
              </a:buClr>
              <a:buFont typeface="Arial" pitchFamily="34" charset="0"/>
              <a:buChar char="•"/>
            </a:pPr>
            <a:r>
              <a:rPr lang="en-GB" dirty="0" smtClean="0">
                <a:solidFill>
                  <a:srgbClr val="000066"/>
                </a:solidFill>
              </a:rPr>
              <a:t>Pain relieving drugs</a:t>
            </a:r>
          </a:p>
          <a:p>
            <a:pPr marL="182563" indent="-182563" defTabSz="914400" eaLnBrk="1" hangingPunct="1">
              <a:buClr>
                <a:srgbClr val="14377D"/>
              </a:buClr>
              <a:buFont typeface="Arial" pitchFamily="34" charset="0"/>
              <a:buChar char="•"/>
            </a:pPr>
            <a:endParaRPr lang="en-GB" sz="1800" dirty="0" smtClean="0">
              <a:solidFill>
                <a:srgbClr val="000066"/>
              </a:solidFill>
            </a:endParaRPr>
          </a:p>
          <a:p>
            <a:pPr marL="457200" indent="-457200" defTabSz="914400" eaLnBrk="1" hangingPunct="1">
              <a:buClr>
                <a:srgbClr val="14377D"/>
              </a:buClr>
              <a:buFont typeface="Arial" pitchFamily="34" charset="0"/>
              <a:buChar char="•"/>
            </a:pPr>
            <a:r>
              <a:rPr lang="en-GB" dirty="0" smtClean="0">
                <a:solidFill>
                  <a:srgbClr val="000066"/>
                </a:solidFill>
              </a:rPr>
              <a:t>Physiotherapy and specific exercises</a:t>
            </a:r>
          </a:p>
          <a:p>
            <a:pPr marL="171450" indent="-171450" defTabSz="914400" eaLnBrk="1" hangingPunct="1">
              <a:buClr>
                <a:srgbClr val="14377D"/>
              </a:buClr>
              <a:buFont typeface="Arial" pitchFamily="34" charset="0"/>
              <a:buChar char="•"/>
            </a:pPr>
            <a:endParaRPr lang="en-GB" sz="1800" dirty="0" smtClean="0">
              <a:solidFill>
                <a:srgbClr val="000066"/>
              </a:solidFill>
            </a:endParaRPr>
          </a:p>
          <a:p>
            <a:pPr marL="457200" indent="-457200" defTabSz="914400" eaLnBrk="1" hangingPunct="1">
              <a:buClr>
                <a:srgbClr val="14377D"/>
              </a:buClr>
              <a:buFont typeface="Arial" pitchFamily="34" charset="0"/>
              <a:buChar char="•"/>
            </a:pPr>
            <a:r>
              <a:rPr lang="en-GB" dirty="0" smtClean="0">
                <a:solidFill>
                  <a:srgbClr val="000066"/>
                </a:solidFill>
              </a:rPr>
              <a:t>Corsets?? (short-term)</a:t>
            </a:r>
          </a:p>
          <a:p>
            <a:pPr marL="171450" indent="-171450" defTabSz="914400" eaLnBrk="1" hangingPunct="1">
              <a:buClr>
                <a:srgbClr val="14377D"/>
              </a:buClr>
              <a:buFont typeface="Arial" pitchFamily="34" charset="0"/>
              <a:buChar char="•"/>
            </a:pPr>
            <a:endParaRPr lang="en-GB" sz="1800" dirty="0" smtClean="0">
              <a:solidFill>
                <a:srgbClr val="000066"/>
              </a:solidFill>
            </a:endParaRPr>
          </a:p>
          <a:p>
            <a:pPr marL="457200" indent="-457200" defTabSz="914400" eaLnBrk="1" hangingPunct="1">
              <a:buClr>
                <a:srgbClr val="14377D"/>
              </a:buClr>
              <a:buFont typeface="Arial" pitchFamily="34" charset="0"/>
              <a:buChar char="•"/>
            </a:pPr>
            <a:r>
              <a:rPr lang="en-GB" dirty="0" smtClean="0">
                <a:solidFill>
                  <a:srgbClr val="000066"/>
                </a:solidFill>
              </a:rPr>
              <a:t>Hydrotherapy – warm water</a:t>
            </a:r>
          </a:p>
          <a:p>
            <a:pPr marL="171450" indent="-171450" defTabSz="914400" eaLnBrk="1" hangingPunct="1">
              <a:buClr>
                <a:srgbClr val="14377D"/>
              </a:buClr>
              <a:buFont typeface="Arial" pitchFamily="34" charset="0"/>
              <a:buChar char="•"/>
            </a:pPr>
            <a:endParaRPr lang="en-GB" sz="1800" dirty="0" smtClean="0">
              <a:solidFill>
                <a:srgbClr val="000066"/>
              </a:solidFill>
            </a:endParaRPr>
          </a:p>
          <a:p>
            <a:pPr marL="457200" indent="-457200" defTabSz="914400" eaLnBrk="1" hangingPunct="1">
              <a:buClr>
                <a:srgbClr val="14377D"/>
              </a:buClr>
              <a:buFont typeface="Arial" pitchFamily="34" charset="0"/>
              <a:buChar char="•"/>
            </a:pPr>
            <a:r>
              <a:rPr lang="en-GB" dirty="0" smtClean="0">
                <a:solidFill>
                  <a:srgbClr val="000066"/>
                </a:solidFill>
              </a:rPr>
              <a:t>Complementary therapies</a:t>
            </a:r>
            <a:br>
              <a:rPr lang="en-GB" dirty="0" smtClean="0">
                <a:solidFill>
                  <a:srgbClr val="000066"/>
                </a:solidFill>
              </a:rPr>
            </a:br>
            <a:r>
              <a:rPr lang="en-GB" dirty="0" smtClean="0">
                <a:solidFill>
                  <a:srgbClr val="000066"/>
                </a:solidFill>
              </a:rPr>
              <a:t>e.g. acupuncture</a:t>
            </a:r>
          </a:p>
          <a:p>
            <a:pPr marL="171450" indent="-171450" defTabSz="914400" eaLnBrk="1" hangingPunct="1">
              <a:buClr>
                <a:srgbClr val="14377D"/>
              </a:buClr>
              <a:buFont typeface="Arial" pitchFamily="34" charset="0"/>
              <a:buChar char="•"/>
            </a:pPr>
            <a:endParaRPr lang="en-GB" sz="1800" dirty="0" smtClean="0">
              <a:solidFill>
                <a:srgbClr val="000066"/>
              </a:solidFill>
            </a:endParaRPr>
          </a:p>
          <a:p>
            <a:pPr marL="457200" indent="-457200" defTabSz="914400" eaLnBrk="1" hangingPunct="1">
              <a:buClr>
                <a:srgbClr val="14377D"/>
              </a:buClr>
              <a:buFont typeface="Arial" pitchFamily="34" charset="0"/>
              <a:buChar char="•"/>
            </a:pPr>
            <a:r>
              <a:rPr lang="en-GB" dirty="0" smtClean="0">
                <a:solidFill>
                  <a:srgbClr val="000066"/>
                </a:solidFill>
              </a:rPr>
              <a:t>Heat and cold / gentle massage</a:t>
            </a:r>
          </a:p>
        </p:txBody>
      </p:sp>
      <p:pic>
        <p:nvPicPr>
          <p:cNvPr id="6" name="Picture 7" descr="IMG_0973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59573" y="3798178"/>
            <a:ext cx="3444630" cy="258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2963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45</a:t>
            </a:fld>
            <a:endParaRPr lang="en-US" dirty="0"/>
          </a:p>
        </p:txBody>
      </p:sp>
      <p:sp>
        <p:nvSpPr>
          <p:cNvPr id="5" name="Title 2"/>
          <p:cNvSpPr>
            <a:spLocks noGrp="1"/>
          </p:cNvSpPr>
          <p:nvPr>
            <p:ph type="title"/>
          </p:nvPr>
        </p:nvSpPr>
        <p:spPr>
          <a:xfrm>
            <a:off x="383303" y="1471820"/>
            <a:ext cx="8425415" cy="543247"/>
          </a:xfrm>
        </p:spPr>
        <p:txBody>
          <a:bodyPr/>
          <a:lstStyle/>
          <a:p>
            <a:r>
              <a:rPr lang="en-GB" dirty="0" smtClean="0"/>
              <a:t>Living with broken bones: help after vertebral compression fractures - 2</a:t>
            </a:r>
            <a:endParaRPr lang="en-GB" dirty="0"/>
          </a:p>
        </p:txBody>
      </p:sp>
      <p:sp>
        <p:nvSpPr>
          <p:cNvPr id="6" name="Rectangle 3"/>
          <p:cNvSpPr>
            <a:spLocks noGrp="1" noChangeArrowheads="1"/>
          </p:cNvSpPr>
          <p:nvPr>
            <p:ph sz="half" idx="4294967295"/>
          </p:nvPr>
        </p:nvSpPr>
        <p:spPr>
          <a:xfrm>
            <a:off x="383303" y="2577296"/>
            <a:ext cx="8509177" cy="3921628"/>
          </a:xfrm>
        </p:spPr>
        <p:txBody>
          <a:bodyPr lIns="0" tIns="0" rIns="0" bIns="0"/>
          <a:lstStyle/>
          <a:p>
            <a:pPr marL="342900" indent="-342900" defTabSz="914400" eaLnBrk="1" hangingPunct="1">
              <a:buClr>
                <a:srgbClr val="14377D"/>
              </a:buClr>
              <a:buFont typeface="Arial" panose="020B0604020202020204" pitchFamily="34" charset="0"/>
              <a:buChar char="•"/>
            </a:pPr>
            <a:r>
              <a:rPr lang="en-GB" dirty="0" smtClean="0">
                <a:solidFill>
                  <a:srgbClr val="000066"/>
                </a:solidFill>
              </a:rPr>
              <a:t>TENs machines</a:t>
            </a:r>
          </a:p>
          <a:p>
            <a:pPr marL="342900" indent="-342900" defTabSz="914400" eaLnBrk="1" hangingPunct="1">
              <a:buClr>
                <a:srgbClr val="14377D"/>
              </a:buClr>
              <a:buFont typeface="Arial" panose="020B0604020202020204" pitchFamily="34" charset="0"/>
              <a:buChar char="•"/>
            </a:pPr>
            <a:endParaRPr lang="en-GB" dirty="0" smtClean="0">
              <a:solidFill>
                <a:srgbClr val="000066"/>
              </a:solidFill>
            </a:endParaRPr>
          </a:p>
          <a:p>
            <a:pPr marL="342900" indent="-342900" defTabSz="914400" eaLnBrk="1" hangingPunct="1">
              <a:buClr>
                <a:srgbClr val="14377D"/>
              </a:buClr>
              <a:buFont typeface="Arial" panose="020B0604020202020204" pitchFamily="34" charset="0"/>
              <a:buChar char="•"/>
            </a:pPr>
            <a:r>
              <a:rPr lang="en-GB" dirty="0" smtClean="0">
                <a:solidFill>
                  <a:srgbClr val="000066"/>
                </a:solidFill>
              </a:rPr>
              <a:t>Pain clinics / management courses</a:t>
            </a:r>
          </a:p>
          <a:p>
            <a:pPr marL="342900" indent="-342900" defTabSz="914400" eaLnBrk="1" hangingPunct="1">
              <a:buClr>
                <a:srgbClr val="14377D"/>
              </a:buClr>
              <a:buFont typeface="Arial" panose="020B0604020202020204" pitchFamily="34" charset="0"/>
              <a:buChar char="•"/>
            </a:pPr>
            <a:endParaRPr lang="en-GB" dirty="0" smtClean="0">
              <a:solidFill>
                <a:srgbClr val="000066"/>
              </a:solidFill>
            </a:endParaRPr>
          </a:p>
          <a:p>
            <a:pPr marL="342900" indent="-342900" defTabSz="914400" eaLnBrk="1" hangingPunct="1">
              <a:buClr>
                <a:srgbClr val="14377D"/>
              </a:buClr>
              <a:buFont typeface="Arial" panose="020B0604020202020204" pitchFamily="34" charset="0"/>
              <a:buChar char="•"/>
            </a:pPr>
            <a:r>
              <a:rPr lang="en-GB" dirty="0" smtClean="0">
                <a:solidFill>
                  <a:srgbClr val="000066"/>
                </a:solidFill>
              </a:rPr>
              <a:t>Self management classes</a:t>
            </a:r>
            <a:br>
              <a:rPr lang="en-GB" dirty="0" smtClean="0">
                <a:solidFill>
                  <a:srgbClr val="000066"/>
                </a:solidFill>
              </a:rPr>
            </a:br>
            <a:r>
              <a:rPr lang="en-GB" dirty="0" smtClean="0">
                <a:solidFill>
                  <a:srgbClr val="000066"/>
                </a:solidFill>
              </a:rPr>
              <a:t>(e.g. Expert Patient)</a:t>
            </a:r>
          </a:p>
          <a:p>
            <a:pPr marL="342900" indent="-342900" defTabSz="914400" eaLnBrk="1" hangingPunct="1">
              <a:buClr>
                <a:srgbClr val="14377D"/>
              </a:buClr>
              <a:buFont typeface="Arial" panose="020B0604020202020204" pitchFamily="34" charset="0"/>
              <a:buChar char="•"/>
            </a:pPr>
            <a:endParaRPr lang="en-GB" dirty="0" smtClean="0">
              <a:solidFill>
                <a:srgbClr val="000066"/>
              </a:solidFill>
            </a:endParaRPr>
          </a:p>
          <a:p>
            <a:pPr marL="342900" indent="-342900" defTabSz="914400" eaLnBrk="1" hangingPunct="1">
              <a:buClr>
                <a:srgbClr val="14377D"/>
              </a:buClr>
              <a:buFont typeface="Arial" panose="020B0604020202020204" pitchFamily="34" charset="0"/>
              <a:buChar char="•"/>
            </a:pPr>
            <a:r>
              <a:rPr lang="en-GB" dirty="0" smtClean="0">
                <a:solidFill>
                  <a:srgbClr val="000066"/>
                </a:solidFill>
              </a:rPr>
              <a:t>Percutaneous </a:t>
            </a:r>
            <a:r>
              <a:rPr lang="en-GB" dirty="0" err="1" smtClean="0">
                <a:solidFill>
                  <a:srgbClr val="000066"/>
                </a:solidFill>
              </a:rPr>
              <a:t>vertebroplasty</a:t>
            </a:r>
            <a:r>
              <a:rPr lang="en-GB" dirty="0" smtClean="0">
                <a:solidFill>
                  <a:srgbClr val="000066"/>
                </a:solidFill>
              </a:rPr>
              <a:t> / balloon </a:t>
            </a:r>
            <a:r>
              <a:rPr lang="en-GB" dirty="0" err="1" smtClean="0">
                <a:solidFill>
                  <a:srgbClr val="000066"/>
                </a:solidFill>
              </a:rPr>
              <a:t>kyphoplasty</a:t>
            </a:r>
            <a:endParaRPr lang="en-GB" dirty="0" smtClean="0">
              <a:solidFill>
                <a:srgbClr val="000066"/>
              </a:solidFill>
            </a:endParaRPr>
          </a:p>
          <a:p>
            <a:pPr marL="342900" indent="-342900" defTabSz="914400" eaLnBrk="1" hangingPunct="1">
              <a:buClr>
                <a:srgbClr val="14377D"/>
              </a:buClr>
              <a:buFont typeface="Arial" panose="020B0604020202020204" pitchFamily="34" charset="0"/>
              <a:buChar char="•"/>
            </a:pPr>
            <a:endParaRPr lang="en-GB" dirty="0" smtClean="0">
              <a:solidFill>
                <a:srgbClr val="000066"/>
              </a:solidFill>
            </a:endParaRPr>
          </a:p>
          <a:p>
            <a:pPr marL="342900" indent="-342900" defTabSz="914400" eaLnBrk="1" hangingPunct="1">
              <a:buClr>
                <a:srgbClr val="14377D"/>
              </a:buClr>
              <a:buFont typeface="Arial" panose="020B0604020202020204" pitchFamily="34" charset="0"/>
              <a:buChar char="•"/>
            </a:pPr>
            <a:r>
              <a:rPr lang="en-GB" dirty="0" smtClean="0">
                <a:solidFill>
                  <a:srgbClr val="000066"/>
                </a:solidFill>
              </a:rPr>
              <a:t>Charity’s website, publications and Helpline</a:t>
            </a:r>
          </a:p>
        </p:txBody>
      </p:sp>
      <p:pic>
        <p:nvPicPr>
          <p:cNvPr id="7" name="Picture 12" descr="TEN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76456" y="2420888"/>
            <a:ext cx="2960040" cy="281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682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46</a:t>
            </a:fld>
            <a:endParaRPr lang="en-US" dirty="0"/>
          </a:p>
        </p:txBody>
      </p:sp>
      <p:sp>
        <p:nvSpPr>
          <p:cNvPr id="3" name="Title 2"/>
          <p:cNvSpPr>
            <a:spLocks noGrp="1"/>
          </p:cNvSpPr>
          <p:nvPr>
            <p:ph type="title"/>
          </p:nvPr>
        </p:nvSpPr>
        <p:spPr/>
        <p:txBody>
          <a:bodyPr/>
          <a:lstStyle/>
          <a:p>
            <a:r>
              <a:rPr lang="en-GB" dirty="0" smtClean="0"/>
              <a:t>Living with broken bones: help after a hip fracture </a:t>
            </a:r>
            <a:endParaRPr lang="en-GB" dirty="0"/>
          </a:p>
        </p:txBody>
      </p:sp>
      <p:sp>
        <p:nvSpPr>
          <p:cNvPr id="5" name="Rectangle 3"/>
          <p:cNvSpPr txBox="1">
            <a:spLocks noChangeArrowheads="1"/>
          </p:cNvSpPr>
          <p:nvPr/>
        </p:nvSpPr>
        <p:spPr>
          <a:xfrm>
            <a:off x="383303" y="2492896"/>
            <a:ext cx="8425415" cy="4752528"/>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defTabSz="914400">
              <a:lnSpc>
                <a:spcPct val="90000"/>
              </a:lnSpc>
              <a:buFont typeface="Arial" pitchFamily="34" charset="0"/>
              <a:buChar char="•"/>
            </a:pPr>
            <a:r>
              <a:rPr lang="en-GB" sz="2200" dirty="0" smtClean="0">
                <a:solidFill>
                  <a:srgbClr val="000066"/>
                </a:solidFill>
              </a:rPr>
              <a:t>Effective assessment and operation to help with healing</a:t>
            </a:r>
          </a:p>
          <a:p>
            <a:pPr defTabSz="914400">
              <a:lnSpc>
                <a:spcPct val="90000"/>
              </a:lnSpc>
            </a:pPr>
            <a:endParaRPr lang="en-GB" sz="1800" dirty="0" smtClean="0">
              <a:solidFill>
                <a:srgbClr val="000066"/>
              </a:solidFill>
            </a:endParaRPr>
          </a:p>
          <a:p>
            <a:pPr marL="457200" indent="-457200" defTabSz="914400">
              <a:lnSpc>
                <a:spcPct val="90000"/>
              </a:lnSpc>
              <a:buFont typeface="Arial" pitchFamily="34" charset="0"/>
              <a:buChar char="•"/>
            </a:pPr>
            <a:r>
              <a:rPr lang="en-GB" sz="2200" dirty="0" smtClean="0">
                <a:solidFill>
                  <a:srgbClr val="000066"/>
                </a:solidFill>
              </a:rPr>
              <a:t>Adequate pain relief </a:t>
            </a:r>
          </a:p>
          <a:p>
            <a:pPr defTabSz="914400">
              <a:lnSpc>
                <a:spcPct val="90000"/>
              </a:lnSpc>
            </a:pPr>
            <a:endParaRPr lang="en-GB" sz="1800" dirty="0" smtClean="0">
              <a:solidFill>
                <a:srgbClr val="000066"/>
              </a:solidFill>
            </a:endParaRPr>
          </a:p>
          <a:p>
            <a:pPr marL="457200" indent="-457200" defTabSz="914400">
              <a:lnSpc>
                <a:spcPct val="90000"/>
              </a:lnSpc>
              <a:buFont typeface="Arial" pitchFamily="34" charset="0"/>
              <a:buChar char="•"/>
            </a:pPr>
            <a:r>
              <a:rPr lang="en-GB" sz="2200" dirty="0" smtClean="0">
                <a:solidFill>
                  <a:srgbClr val="000066"/>
                </a:solidFill>
              </a:rPr>
              <a:t>Physiotherapy and rehabilitation</a:t>
            </a:r>
          </a:p>
          <a:p>
            <a:pPr defTabSz="914400">
              <a:lnSpc>
                <a:spcPct val="90000"/>
              </a:lnSpc>
            </a:pPr>
            <a:endParaRPr lang="en-GB" sz="1800" dirty="0" smtClean="0">
              <a:solidFill>
                <a:srgbClr val="000066"/>
              </a:solidFill>
            </a:endParaRPr>
          </a:p>
          <a:p>
            <a:pPr marL="457200" indent="-457200" defTabSz="914400">
              <a:lnSpc>
                <a:spcPct val="90000"/>
              </a:lnSpc>
              <a:buFont typeface="Arial" pitchFamily="34" charset="0"/>
              <a:buChar char="•"/>
            </a:pPr>
            <a:r>
              <a:rPr lang="en-GB" sz="2200" dirty="0" smtClean="0">
                <a:solidFill>
                  <a:srgbClr val="000066"/>
                </a:solidFill>
              </a:rPr>
              <a:t>Return to own home if at all possible</a:t>
            </a:r>
          </a:p>
          <a:p>
            <a:pPr defTabSz="914400">
              <a:lnSpc>
                <a:spcPct val="90000"/>
              </a:lnSpc>
            </a:pPr>
            <a:endParaRPr lang="en-GB" sz="1800" dirty="0" smtClean="0">
              <a:solidFill>
                <a:srgbClr val="000066"/>
              </a:solidFill>
            </a:endParaRPr>
          </a:p>
          <a:p>
            <a:pPr marL="457200" indent="-457200" defTabSz="914400">
              <a:lnSpc>
                <a:spcPct val="90000"/>
              </a:lnSpc>
              <a:buFont typeface="Arial" pitchFamily="34" charset="0"/>
              <a:buChar char="•"/>
            </a:pPr>
            <a:r>
              <a:rPr lang="en-GB" sz="2200" dirty="0" smtClean="0">
                <a:solidFill>
                  <a:srgbClr val="000066"/>
                </a:solidFill>
              </a:rPr>
              <a:t>Appropriate social care</a:t>
            </a:r>
          </a:p>
          <a:p>
            <a:pPr defTabSz="914400">
              <a:lnSpc>
                <a:spcPct val="90000"/>
              </a:lnSpc>
            </a:pPr>
            <a:endParaRPr lang="en-GB" sz="1800" dirty="0" smtClean="0">
              <a:solidFill>
                <a:srgbClr val="000066"/>
              </a:solidFill>
            </a:endParaRPr>
          </a:p>
          <a:p>
            <a:pPr marL="457200" indent="-457200" defTabSz="914400">
              <a:lnSpc>
                <a:spcPct val="90000"/>
              </a:lnSpc>
              <a:buFont typeface="Arial" pitchFamily="34" charset="0"/>
              <a:buChar char="•"/>
            </a:pPr>
            <a:r>
              <a:rPr lang="en-GB" sz="2200" dirty="0" smtClean="0">
                <a:solidFill>
                  <a:srgbClr val="000066"/>
                </a:solidFill>
              </a:rPr>
              <a:t>Osteoporosis and falls risk assessment</a:t>
            </a:r>
          </a:p>
          <a:p>
            <a:pPr defTabSz="914400">
              <a:lnSpc>
                <a:spcPct val="90000"/>
              </a:lnSpc>
            </a:pPr>
            <a:endParaRPr lang="en-GB" sz="1800" dirty="0" smtClean="0">
              <a:solidFill>
                <a:srgbClr val="000066"/>
              </a:solidFill>
            </a:endParaRPr>
          </a:p>
          <a:p>
            <a:pPr marL="457200" indent="-457200" defTabSz="914400">
              <a:lnSpc>
                <a:spcPct val="90000"/>
              </a:lnSpc>
              <a:buFont typeface="Arial" pitchFamily="34" charset="0"/>
              <a:buChar char="•"/>
            </a:pPr>
            <a:r>
              <a:rPr lang="en-GB" sz="2200" dirty="0" smtClean="0">
                <a:solidFill>
                  <a:srgbClr val="000066"/>
                </a:solidFill>
              </a:rPr>
              <a:t>Drug treatment to reduce risk of further fracture </a:t>
            </a:r>
          </a:p>
          <a:p>
            <a:pPr defTabSz="914400">
              <a:lnSpc>
                <a:spcPct val="90000"/>
              </a:lnSpc>
            </a:pPr>
            <a:endParaRPr lang="en-GB" sz="1800" dirty="0" smtClean="0">
              <a:solidFill>
                <a:srgbClr val="000066"/>
              </a:solidFill>
            </a:endParaRPr>
          </a:p>
          <a:p>
            <a:pPr marL="457200" indent="-457200" defTabSz="914400">
              <a:lnSpc>
                <a:spcPct val="90000"/>
              </a:lnSpc>
              <a:buFont typeface="Arial" pitchFamily="34" charset="0"/>
              <a:buChar char="•"/>
            </a:pPr>
            <a:r>
              <a:rPr lang="en-GB" sz="2200" dirty="0" smtClean="0">
                <a:solidFill>
                  <a:srgbClr val="000066"/>
                </a:solidFill>
              </a:rPr>
              <a:t>Help to prevent further falls</a:t>
            </a:r>
          </a:p>
        </p:txBody>
      </p:sp>
    </p:spTree>
    <p:extLst>
      <p:ext uri="{BB962C8B-B14F-4D97-AF65-F5344CB8AC3E}">
        <p14:creationId xmlns:p14="http://schemas.microsoft.com/office/powerpoint/2010/main" val="4463986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47</a:t>
            </a:fld>
            <a:endParaRPr lang="en-US" dirty="0"/>
          </a:p>
        </p:txBody>
      </p:sp>
      <p:sp>
        <p:nvSpPr>
          <p:cNvPr id="3" name="Title 2"/>
          <p:cNvSpPr>
            <a:spLocks noGrp="1"/>
          </p:cNvSpPr>
          <p:nvPr>
            <p:ph type="title"/>
          </p:nvPr>
        </p:nvSpPr>
        <p:spPr/>
        <p:txBody>
          <a:bodyPr/>
          <a:lstStyle/>
          <a:p>
            <a:r>
              <a:rPr lang="en-GB" dirty="0" smtClean="0"/>
              <a:t>Summary 1</a:t>
            </a:r>
            <a:endParaRPr lang="en-GB" dirty="0"/>
          </a:p>
        </p:txBody>
      </p:sp>
      <p:sp>
        <p:nvSpPr>
          <p:cNvPr id="5" name="Rectangle 3"/>
          <p:cNvSpPr txBox="1">
            <a:spLocks noChangeArrowheads="1"/>
          </p:cNvSpPr>
          <p:nvPr/>
        </p:nvSpPr>
        <p:spPr>
          <a:xfrm>
            <a:off x="383303" y="2132856"/>
            <a:ext cx="8425415" cy="4824536"/>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defTabSz="914400">
              <a:lnSpc>
                <a:spcPct val="150000"/>
              </a:lnSpc>
              <a:buFont typeface="Arial" pitchFamily="34" charset="0"/>
              <a:buChar char="•"/>
            </a:pPr>
            <a:r>
              <a:rPr lang="en-GB" dirty="0" smtClean="0">
                <a:solidFill>
                  <a:srgbClr val="000066"/>
                </a:solidFill>
              </a:rPr>
              <a:t>Osteoporosis is a common condition that can lead to painful and disabling fractures</a:t>
            </a:r>
          </a:p>
          <a:p>
            <a:pPr defTabSz="914400">
              <a:lnSpc>
                <a:spcPct val="150000"/>
              </a:lnSpc>
            </a:pPr>
            <a:endParaRPr lang="en-GB" dirty="0" smtClean="0">
              <a:solidFill>
                <a:srgbClr val="000066"/>
              </a:solidFill>
            </a:endParaRPr>
          </a:p>
          <a:p>
            <a:pPr marL="457200" indent="-457200" defTabSz="914400">
              <a:lnSpc>
                <a:spcPct val="150000"/>
              </a:lnSpc>
              <a:buFont typeface="Arial" pitchFamily="34" charset="0"/>
              <a:buChar char="•"/>
            </a:pPr>
            <a:r>
              <a:rPr lang="en-GB" dirty="0" smtClean="0">
                <a:solidFill>
                  <a:srgbClr val="000066"/>
                </a:solidFill>
              </a:rPr>
              <a:t>Those at risk need appropriate assessment of their bone fragility</a:t>
            </a:r>
          </a:p>
          <a:p>
            <a:pPr defTabSz="914400">
              <a:lnSpc>
                <a:spcPct val="150000"/>
              </a:lnSpc>
            </a:pPr>
            <a:endParaRPr lang="en-GB" dirty="0" smtClean="0">
              <a:solidFill>
                <a:srgbClr val="000066"/>
              </a:solidFill>
            </a:endParaRPr>
          </a:p>
          <a:p>
            <a:pPr marL="457200" indent="-457200" defTabSz="914400">
              <a:lnSpc>
                <a:spcPct val="150000"/>
              </a:lnSpc>
              <a:buFont typeface="Arial" pitchFamily="34" charset="0"/>
              <a:buChar char="•"/>
            </a:pPr>
            <a:r>
              <a:rPr lang="en-GB" dirty="0" smtClean="0">
                <a:solidFill>
                  <a:srgbClr val="000066"/>
                </a:solidFill>
              </a:rPr>
              <a:t>A healthy lifestyle can help to build and maintain strong bones and prevent fractures</a:t>
            </a:r>
          </a:p>
        </p:txBody>
      </p:sp>
    </p:spTree>
    <p:extLst>
      <p:ext uri="{BB962C8B-B14F-4D97-AF65-F5344CB8AC3E}">
        <p14:creationId xmlns:p14="http://schemas.microsoft.com/office/powerpoint/2010/main" val="35944200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48</a:t>
            </a:fld>
            <a:endParaRPr lang="en-US" dirty="0"/>
          </a:p>
        </p:txBody>
      </p:sp>
      <p:sp>
        <p:nvSpPr>
          <p:cNvPr id="3" name="Title 2"/>
          <p:cNvSpPr>
            <a:spLocks noGrp="1"/>
          </p:cNvSpPr>
          <p:nvPr>
            <p:ph type="title"/>
          </p:nvPr>
        </p:nvSpPr>
        <p:spPr/>
        <p:txBody>
          <a:bodyPr/>
          <a:lstStyle/>
          <a:p>
            <a:r>
              <a:rPr lang="en-GB" dirty="0" smtClean="0"/>
              <a:t>Summary 2</a:t>
            </a:r>
            <a:endParaRPr lang="en-GB" dirty="0"/>
          </a:p>
        </p:txBody>
      </p:sp>
      <p:sp>
        <p:nvSpPr>
          <p:cNvPr id="5" name="Rectangle 3"/>
          <p:cNvSpPr txBox="1">
            <a:spLocks noChangeArrowheads="1"/>
          </p:cNvSpPr>
          <p:nvPr/>
        </p:nvSpPr>
        <p:spPr>
          <a:xfrm>
            <a:off x="420369" y="2420888"/>
            <a:ext cx="8184079" cy="3482804"/>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defTabSz="914400">
              <a:lnSpc>
                <a:spcPct val="150000"/>
              </a:lnSpc>
              <a:buFont typeface="Arial" pitchFamily="34" charset="0"/>
              <a:buChar char="•"/>
            </a:pPr>
            <a:r>
              <a:rPr lang="en-GB" dirty="0" smtClean="0">
                <a:solidFill>
                  <a:srgbClr val="000066"/>
                </a:solidFill>
              </a:rPr>
              <a:t>Drug treatments to reduce the risk of fractures are available for those at the highest risk</a:t>
            </a:r>
          </a:p>
          <a:p>
            <a:pPr defTabSz="914400">
              <a:lnSpc>
                <a:spcPct val="150000"/>
              </a:lnSpc>
            </a:pPr>
            <a:endParaRPr lang="en-GB" dirty="0" smtClean="0">
              <a:solidFill>
                <a:srgbClr val="000066"/>
              </a:solidFill>
            </a:endParaRPr>
          </a:p>
          <a:p>
            <a:pPr marL="457200" indent="-457200" defTabSz="914400">
              <a:lnSpc>
                <a:spcPct val="150000"/>
              </a:lnSpc>
              <a:buFont typeface="Arial" pitchFamily="34" charset="0"/>
              <a:buChar char="•"/>
            </a:pPr>
            <a:r>
              <a:rPr lang="en-GB" dirty="0" smtClean="0">
                <a:solidFill>
                  <a:srgbClr val="000066"/>
                </a:solidFill>
              </a:rPr>
              <a:t>Help and pain management after fractures are essential so that people regain a good quality of life and further fractures are prevented</a:t>
            </a:r>
          </a:p>
        </p:txBody>
      </p:sp>
    </p:spTree>
    <p:extLst>
      <p:ext uri="{BB962C8B-B14F-4D97-AF65-F5344CB8AC3E}">
        <p14:creationId xmlns:p14="http://schemas.microsoft.com/office/powerpoint/2010/main" val="42513399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49</a:t>
            </a:fld>
            <a:endParaRPr lang="en-US" dirty="0"/>
          </a:p>
        </p:txBody>
      </p:sp>
      <p:sp>
        <p:nvSpPr>
          <p:cNvPr id="3" name="Title 2"/>
          <p:cNvSpPr>
            <a:spLocks noGrp="1"/>
          </p:cNvSpPr>
          <p:nvPr>
            <p:ph type="title"/>
          </p:nvPr>
        </p:nvSpPr>
        <p:spPr/>
        <p:txBody>
          <a:bodyPr/>
          <a:lstStyle/>
          <a:p>
            <a:r>
              <a:rPr lang="en-GB" dirty="0" smtClean="0"/>
              <a:t>Free publications and website resources </a:t>
            </a:r>
            <a:endParaRPr lang="en-GB" dirty="0"/>
          </a:p>
        </p:txBody>
      </p:sp>
      <p:sp>
        <p:nvSpPr>
          <p:cNvPr id="5" name="Text Box 15"/>
          <p:cNvSpPr txBox="1">
            <a:spLocks noChangeArrowheads="1"/>
          </p:cNvSpPr>
          <p:nvPr/>
        </p:nvSpPr>
        <p:spPr bwMode="auto">
          <a:xfrm>
            <a:off x="383303" y="2132856"/>
            <a:ext cx="8174693"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MS PGothic" pitchFamily="34" charset="-128"/>
              </a:defRPr>
            </a:lvl9pPr>
          </a:lstStyle>
          <a:p>
            <a:pPr marL="457200" indent="-457200" eaLnBrk="1" hangingPunct="1">
              <a:spcBef>
                <a:spcPct val="50000"/>
              </a:spcBef>
              <a:buFont typeface="Arial" pitchFamily="34" charset="0"/>
              <a:buChar char="•"/>
            </a:pPr>
            <a:r>
              <a:rPr lang="en-GB" sz="2400" dirty="0">
                <a:solidFill>
                  <a:srgbClr val="000066"/>
                </a:solidFill>
                <a:latin typeface="+mn-lt"/>
              </a:rPr>
              <a:t>The National Osteoporosis Society produces a </a:t>
            </a:r>
            <a:r>
              <a:rPr lang="en-GB" sz="2400" b="1" dirty="0">
                <a:solidFill>
                  <a:srgbClr val="000066"/>
                </a:solidFill>
                <a:latin typeface="+mn-lt"/>
              </a:rPr>
              <a:t>FREE </a:t>
            </a:r>
            <a:r>
              <a:rPr lang="en-GB" sz="2400" dirty="0">
                <a:solidFill>
                  <a:srgbClr val="000066"/>
                </a:solidFill>
                <a:latin typeface="+mn-lt"/>
              </a:rPr>
              <a:t>68 page book covering everything you need to know about </a:t>
            </a:r>
            <a:r>
              <a:rPr lang="en-GB" sz="2400" dirty="0" smtClean="0">
                <a:solidFill>
                  <a:srgbClr val="000066"/>
                </a:solidFill>
                <a:latin typeface="+mn-lt"/>
              </a:rPr>
              <a:t>osteoporosis</a:t>
            </a:r>
          </a:p>
          <a:p>
            <a:pPr eaLnBrk="1" hangingPunct="1">
              <a:spcBef>
                <a:spcPct val="50000"/>
              </a:spcBef>
            </a:pPr>
            <a:endParaRPr lang="en-GB" sz="1000" dirty="0" smtClean="0">
              <a:solidFill>
                <a:srgbClr val="000066"/>
              </a:solidFill>
              <a:latin typeface="+mn-lt"/>
            </a:endParaRPr>
          </a:p>
          <a:p>
            <a:pPr marL="457200" indent="-457200" eaLnBrk="1" hangingPunct="1">
              <a:spcBef>
                <a:spcPct val="50000"/>
              </a:spcBef>
              <a:buFont typeface="Arial" pitchFamily="34" charset="0"/>
              <a:buChar char="•"/>
            </a:pPr>
            <a:r>
              <a:rPr lang="en-GB" sz="2400" dirty="0" smtClean="0">
                <a:solidFill>
                  <a:srgbClr val="000066"/>
                </a:solidFill>
                <a:latin typeface="+mn-lt"/>
              </a:rPr>
              <a:t>Contents of the book also appear </a:t>
            </a:r>
            <a:br>
              <a:rPr lang="en-GB" sz="2400" dirty="0" smtClean="0">
                <a:solidFill>
                  <a:srgbClr val="000066"/>
                </a:solidFill>
                <a:latin typeface="+mn-lt"/>
              </a:rPr>
            </a:br>
            <a:r>
              <a:rPr lang="en-GB" sz="2400" dirty="0" smtClean="0">
                <a:solidFill>
                  <a:srgbClr val="000066"/>
                </a:solidFill>
                <a:latin typeface="+mn-lt"/>
              </a:rPr>
              <a:t>on the website</a:t>
            </a:r>
          </a:p>
          <a:p>
            <a:pPr eaLnBrk="1" hangingPunct="1">
              <a:spcBef>
                <a:spcPct val="50000"/>
              </a:spcBef>
            </a:pPr>
            <a:endParaRPr lang="en-GB" sz="2400" dirty="0" smtClean="0">
              <a:solidFill>
                <a:srgbClr val="000066"/>
              </a:solidFill>
              <a:latin typeface="+mn-lt"/>
            </a:endParaRPr>
          </a:p>
          <a:p>
            <a:pPr marL="457200" indent="-457200" eaLnBrk="1" hangingPunct="1">
              <a:buFont typeface="Arial" pitchFamily="34" charset="0"/>
              <a:buChar char="•"/>
            </a:pPr>
            <a:r>
              <a:rPr lang="en-GB" sz="2400" dirty="0" smtClean="0">
                <a:solidFill>
                  <a:srgbClr val="000066"/>
                </a:solidFill>
                <a:latin typeface="+mn-lt"/>
              </a:rPr>
              <a:t>To </a:t>
            </a:r>
            <a:r>
              <a:rPr lang="en-GB" sz="2400" dirty="0">
                <a:solidFill>
                  <a:srgbClr val="000066"/>
                </a:solidFill>
                <a:latin typeface="+mn-lt"/>
              </a:rPr>
              <a:t>order a copy go </a:t>
            </a:r>
            <a:r>
              <a:rPr lang="en-GB" sz="2400" dirty="0" smtClean="0">
                <a:solidFill>
                  <a:srgbClr val="000066"/>
                </a:solidFill>
                <a:latin typeface="+mn-lt"/>
              </a:rPr>
              <a:t>to: </a:t>
            </a:r>
            <a:endParaRPr lang="en-GB" sz="2400" dirty="0">
              <a:solidFill>
                <a:srgbClr val="000066"/>
              </a:solidFill>
              <a:latin typeface="+mn-lt"/>
            </a:endParaRPr>
          </a:p>
          <a:p>
            <a:pPr lvl="1" eaLnBrk="1" hangingPunct="1"/>
            <a:r>
              <a:rPr lang="en-GB" sz="2400" b="1" dirty="0" smtClean="0">
                <a:solidFill>
                  <a:srgbClr val="000066"/>
                </a:solidFill>
                <a:latin typeface="+mn-lt"/>
              </a:rPr>
              <a:t>www.nos.org.uk</a:t>
            </a:r>
            <a:r>
              <a:rPr lang="en-GB" sz="2400" dirty="0" smtClean="0">
                <a:solidFill>
                  <a:srgbClr val="000066"/>
                </a:solidFill>
                <a:latin typeface="+mn-lt"/>
              </a:rPr>
              <a:t> </a:t>
            </a:r>
          </a:p>
          <a:p>
            <a:pPr eaLnBrk="1" hangingPunct="1"/>
            <a:r>
              <a:rPr lang="en-GB" sz="2400" dirty="0">
                <a:solidFill>
                  <a:srgbClr val="000066"/>
                </a:solidFill>
                <a:latin typeface="+mn-lt"/>
              </a:rPr>
              <a:t> </a:t>
            </a:r>
            <a:r>
              <a:rPr lang="en-GB" sz="2400" dirty="0" smtClean="0">
                <a:solidFill>
                  <a:srgbClr val="000066"/>
                </a:solidFill>
                <a:latin typeface="+mn-lt"/>
              </a:rPr>
              <a:t>   or call 01761 471771</a:t>
            </a:r>
            <a:endParaRPr lang="en-GB" sz="2400" b="1" dirty="0">
              <a:solidFill>
                <a:srgbClr val="000066"/>
              </a:solidFill>
              <a:latin typeface="+mn-lt"/>
            </a:endParaRPr>
          </a:p>
        </p:txBody>
      </p:sp>
      <p:pic>
        <p:nvPicPr>
          <p:cNvPr id="8" name="Picture 7" descr="AAOco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116249">
            <a:off x="5957486" y="3289101"/>
            <a:ext cx="2613277" cy="324523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003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5</a:t>
            </a:fld>
            <a:endParaRPr lang="en-US" dirty="0"/>
          </a:p>
        </p:txBody>
      </p:sp>
      <p:grpSp>
        <p:nvGrpSpPr>
          <p:cNvPr id="5" name="Group 4"/>
          <p:cNvGrpSpPr/>
          <p:nvPr/>
        </p:nvGrpSpPr>
        <p:grpSpPr>
          <a:xfrm>
            <a:off x="825756" y="2318142"/>
            <a:ext cx="7492488" cy="4086352"/>
            <a:chOff x="994499" y="1261937"/>
            <a:chExt cx="7007614" cy="4086352"/>
          </a:xfrm>
        </p:grpSpPr>
        <p:pic>
          <p:nvPicPr>
            <p:cNvPr id="6" name="Picture 9" descr="19l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8546" y="1261937"/>
              <a:ext cx="3023567" cy="408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19l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4499" y="1265527"/>
              <a:ext cx="3046809" cy="40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p:nvPr/>
        </p:nvGrpSpPr>
        <p:grpSpPr>
          <a:xfrm>
            <a:off x="731705" y="1687613"/>
            <a:ext cx="7872743" cy="536099"/>
            <a:chOff x="868568" y="457285"/>
            <a:chExt cx="7735682" cy="536099"/>
          </a:xfrm>
        </p:grpSpPr>
        <p:sp>
          <p:nvSpPr>
            <p:cNvPr id="12" name="Text Box 5"/>
            <p:cNvSpPr txBox="1">
              <a:spLocks noChangeArrowheads="1"/>
            </p:cNvSpPr>
            <p:nvPr/>
          </p:nvSpPr>
          <p:spPr bwMode="auto">
            <a:xfrm>
              <a:off x="868568" y="470164"/>
              <a:ext cx="3600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MS PGothic" pitchFamily="34" charset="-128"/>
                </a:defRPr>
              </a:lvl9pPr>
            </a:lstStyle>
            <a:p>
              <a:pPr algn="ctr" defTabSz="914400" eaLnBrk="1" hangingPunct="1">
                <a:spcBef>
                  <a:spcPct val="50000"/>
                </a:spcBef>
              </a:pPr>
              <a:r>
                <a:rPr lang="en-GB" sz="2800" b="1" dirty="0">
                  <a:solidFill>
                    <a:srgbClr val="000066"/>
                  </a:solidFill>
                  <a:latin typeface="+mn-lt"/>
                  <a:cs typeface="Arial" pitchFamily="34" charset="0"/>
                </a:rPr>
                <a:t>Healthy bone</a:t>
              </a:r>
            </a:p>
          </p:txBody>
        </p:sp>
        <p:sp>
          <p:nvSpPr>
            <p:cNvPr id="13" name="Text Box 6"/>
            <p:cNvSpPr txBox="1">
              <a:spLocks noChangeArrowheads="1"/>
            </p:cNvSpPr>
            <p:nvPr/>
          </p:nvSpPr>
          <p:spPr bwMode="auto">
            <a:xfrm>
              <a:off x="4627563" y="457285"/>
              <a:ext cx="3976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MS PGothic" pitchFamily="34" charset="-128"/>
                </a:defRPr>
              </a:lvl9pPr>
            </a:lstStyle>
            <a:p>
              <a:pPr algn="ctr" defTabSz="914400" eaLnBrk="1" hangingPunct="1">
                <a:spcBef>
                  <a:spcPct val="50000"/>
                </a:spcBef>
              </a:pPr>
              <a:r>
                <a:rPr lang="en-GB" sz="2800" b="1" dirty="0">
                  <a:solidFill>
                    <a:srgbClr val="000066"/>
                  </a:solidFill>
                  <a:latin typeface="+mn-lt"/>
                  <a:cs typeface="Arial" pitchFamily="34" charset="0"/>
                </a:rPr>
                <a:t>Osteoporotic bone</a:t>
              </a: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a:off x="4806507" y="1215870"/>
            <a:ext cx="4337493" cy="5642130"/>
          </a:xfrm>
        </p:spPr>
      </p:pic>
      <p:sp>
        <p:nvSpPr>
          <p:cNvPr id="2" name="Slide Number Placeholder 1"/>
          <p:cNvSpPr>
            <a:spLocks noGrp="1"/>
          </p:cNvSpPr>
          <p:nvPr>
            <p:ph type="sldNum" sz="quarter" idx="10"/>
          </p:nvPr>
        </p:nvSpPr>
        <p:spPr/>
        <p:txBody>
          <a:bodyPr/>
          <a:lstStyle/>
          <a:p>
            <a:fld id="{3C19EB30-49C7-1D45-BD1D-A0C73629F5A4}" type="slidenum">
              <a:rPr lang="en-US" smtClean="0"/>
              <a:pPr/>
              <a:t>50</a:t>
            </a:fld>
            <a:endParaRPr lang="en-US" dirty="0"/>
          </a:p>
        </p:txBody>
      </p:sp>
      <p:sp>
        <p:nvSpPr>
          <p:cNvPr id="3" name="Title 2"/>
          <p:cNvSpPr>
            <a:spLocks noGrp="1"/>
          </p:cNvSpPr>
          <p:nvPr>
            <p:ph type="title"/>
          </p:nvPr>
        </p:nvSpPr>
        <p:spPr>
          <a:xfrm>
            <a:off x="323528" y="1628800"/>
            <a:ext cx="4044681" cy="1381116"/>
          </a:xfrm>
        </p:spPr>
        <p:txBody>
          <a:bodyPr/>
          <a:lstStyle/>
          <a:p>
            <a:pPr algn="ctr"/>
            <a:r>
              <a:rPr lang="en-GB" dirty="0" smtClean="0"/>
              <a:t>Free publications and website resource </a:t>
            </a:r>
            <a:endParaRPr lang="en-GB" dirty="0"/>
          </a:p>
        </p:txBody>
      </p:sp>
      <p:sp>
        <p:nvSpPr>
          <p:cNvPr id="4" name="TextBox 3"/>
          <p:cNvSpPr txBox="1"/>
          <p:nvPr/>
        </p:nvSpPr>
        <p:spPr>
          <a:xfrm>
            <a:off x="323528" y="3645024"/>
            <a:ext cx="4176464" cy="923330"/>
          </a:xfrm>
          <a:prstGeom prst="rect">
            <a:avLst/>
          </a:prstGeom>
          <a:noFill/>
        </p:spPr>
        <p:txBody>
          <a:bodyPr wrap="square" rtlCol="0">
            <a:spAutoFit/>
          </a:bodyPr>
          <a:lstStyle/>
          <a:p>
            <a:pPr algn="ctr"/>
            <a:r>
              <a:rPr lang="en-GB" dirty="0" smtClean="0"/>
              <a:t>To order</a:t>
            </a:r>
            <a:r>
              <a:rPr lang="en-GB" dirty="0"/>
              <a:t> </a:t>
            </a:r>
            <a:r>
              <a:rPr lang="en-GB" dirty="0" smtClean="0"/>
              <a:t>any of the publications, </a:t>
            </a:r>
          </a:p>
          <a:p>
            <a:pPr algn="ctr"/>
            <a:r>
              <a:rPr lang="en-GB" dirty="0" smtClean="0"/>
              <a:t>ring </a:t>
            </a:r>
            <a:r>
              <a:rPr lang="en-GB" dirty="0"/>
              <a:t>General Enquiries </a:t>
            </a:r>
            <a:endParaRPr lang="en-GB" dirty="0" smtClean="0"/>
          </a:p>
          <a:p>
            <a:pPr algn="ctr"/>
            <a:r>
              <a:rPr lang="en-GB" dirty="0" smtClean="0"/>
              <a:t>on </a:t>
            </a:r>
            <a:r>
              <a:rPr lang="en-GB" b="1" dirty="0"/>
              <a:t>01761 471771</a:t>
            </a:r>
          </a:p>
        </p:txBody>
      </p:sp>
    </p:spTree>
    <p:extLst>
      <p:ext uri="{BB962C8B-B14F-4D97-AF65-F5344CB8AC3E}">
        <p14:creationId xmlns:p14="http://schemas.microsoft.com/office/powerpoint/2010/main" val="9043374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3639" y="262302"/>
            <a:ext cx="2330361" cy="3236613"/>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109" y="1384707"/>
            <a:ext cx="2310635" cy="326984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4759" y="2051205"/>
            <a:ext cx="2340606" cy="329884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89849" y="1670572"/>
            <a:ext cx="2279138" cy="322686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165096" y="116632"/>
            <a:ext cx="2903572" cy="1015663"/>
          </a:xfrm>
          <a:prstGeom prst="rect">
            <a:avLst/>
          </a:prstGeom>
          <a:noFill/>
        </p:spPr>
        <p:txBody>
          <a:bodyPr wrap="square" rtlCol="0">
            <a:spAutoFit/>
          </a:bodyPr>
          <a:lstStyle/>
          <a:p>
            <a:pPr algn="ctr"/>
            <a:r>
              <a:rPr lang="en-GB" sz="2000" b="1" dirty="0" smtClean="0">
                <a:solidFill>
                  <a:schemeClr val="bg1"/>
                </a:solidFill>
                <a:latin typeface="+mj-lt"/>
              </a:rPr>
              <a:t>‘Drug treatments for osteoporosis’ range</a:t>
            </a:r>
            <a:endParaRPr lang="en-GB" sz="2000" b="1" dirty="0">
              <a:solidFill>
                <a:schemeClr val="bg1"/>
              </a:solidFill>
              <a:latin typeface="+mj-lt"/>
            </a:endParaRPr>
          </a:p>
        </p:txBody>
      </p:sp>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43117" y="886859"/>
            <a:ext cx="2339464" cy="329884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91150" y="1494461"/>
            <a:ext cx="2274083" cy="322034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90730" y="2717703"/>
            <a:ext cx="2351260" cy="329884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602972" y="3497427"/>
            <a:ext cx="2332471" cy="330793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79090" y="3489502"/>
            <a:ext cx="2332471" cy="330237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8079" y="3493032"/>
            <a:ext cx="2336680" cy="32988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3873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rotWithShape="1">
          <a:blip r:embed="rId3" cstate="email">
            <a:extLst>
              <a:ext uri="{28A0092B-C50C-407E-A947-70E740481C1C}">
                <a14:useLocalDpi xmlns:a14="http://schemas.microsoft.com/office/drawing/2010/main"/>
              </a:ext>
            </a:extLst>
          </a:blip>
          <a:srcRect/>
          <a:stretch/>
        </p:blipFill>
        <p:spPr bwMode="auto">
          <a:xfrm>
            <a:off x="110898" y="1376806"/>
            <a:ext cx="3766631" cy="336812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Title 2"/>
          <p:cNvSpPr>
            <a:spLocks noGrp="1"/>
          </p:cNvSpPr>
          <p:nvPr>
            <p:ph type="title"/>
          </p:nvPr>
        </p:nvSpPr>
        <p:spPr>
          <a:xfrm>
            <a:off x="2259005" y="22098"/>
            <a:ext cx="3456384" cy="1048995"/>
          </a:xfrm>
        </p:spPr>
        <p:txBody>
          <a:bodyPr/>
          <a:lstStyle/>
          <a:p>
            <a:pPr algn="ctr"/>
            <a:r>
              <a:rPr lang="en-GB" sz="2000" dirty="0" smtClean="0">
                <a:solidFill>
                  <a:schemeClr val="bg1"/>
                </a:solidFill>
              </a:rPr>
              <a:t> </a:t>
            </a:r>
            <a:br>
              <a:rPr lang="en-GB" sz="2000" dirty="0" smtClean="0">
                <a:solidFill>
                  <a:schemeClr val="bg1"/>
                </a:solidFill>
              </a:rPr>
            </a:br>
            <a:r>
              <a:rPr lang="en-GB" sz="2000" dirty="0" smtClean="0">
                <a:solidFill>
                  <a:schemeClr val="bg1"/>
                </a:solidFill>
              </a:rPr>
              <a:t>‘Living with Fractures’ range</a:t>
            </a:r>
            <a:endParaRPr lang="en-GB" sz="2000" dirty="0">
              <a:solidFill>
                <a:schemeClr val="bg1"/>
              </a:solidFill>
            </a:endParaRPr>
          </a:p>
        </p:txBody>
      </p:sp>
      <p:pic>
        <p:nvPicPr>
          <p:cNvPr id="23" name="Picture 22"/>
          <p:cNvPicPr/>
          <p:nvPr/>
        </p:nvPicPr>
        <p:blipFill rotWithShape="1">
          <a:blip r:embed="rId4" cstate="email">
            <a:extLst>
              <a:ext uri="{28A0092B-C50C-407E-A947-70E740481C1C}">
                <a14:useLocalDpi xmlns:a14="http://schemas.microsoft.com/office/drawing/2010/main"/>
              </a:ext>
            </a:extLst>
          </a:blip>
          <a:srcRect/>
          <a:stretch/>
        </p:blipFill>
        <p:spPr bwMode="auto">
          <a:xfrm>
            <a:off x="5416888" y="1088244"/>
            <a:ext cx="3650193" cy="360506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 name="Picture 9"/>
          <p:cNvPicPr/>
          <p:nvPr/>
        </p:nvPicPr>
        <p:blipFill rotWithShape="1">
          <a:blip r:embed="rId5" cstate="email">
            <a:extLst>
              <a:ext uri="{28A0092B-C50C-407E-A947-70E740481C1C}">
                <a14:useLocalDpi xmlns:a14="http://schemas.microsoft.com/office/drawing/2010/main"/>
              </a:ext>
            </a:extLst>
          </a:blip>
          <a:srcRect/>
          <a:stretch/>
        </p:blipFill>
        <p:spPr bwMode="auto">
          <a:xfrm>
            <a:off x="1085381" y="2679677"/>
            <a:ext cx="3647178" cy="282829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6" cstate="email">
            <a:extLst>
              <a:ext uri="{28A0092B-C50C-407E-A947-70E740481C1C}">
                <a14:useLocalDpi xmlns:a14="http://schemas.microsoft.com/office/drawing/2010/main"/>
              </a:ext>
            </a:extLst>
          </a:blip>
          <a:srcRect/>
          <a:stretch/>
        </p:blipFill>
        <p:spPr bwMode="auto">
          <a:xfrm>
            <a:off x="4909269" y="2262202"/>
            <a:ext cx="3674748" cy="324576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6" name="Picture 25"/>
          <p:cNvPicPr/>
          <p:nvPr/>
        </p:nvPicPr>
        <p:blipFill rotWithShape="1">
          <a:blip r:embed="rId7" cstate="email">
            <a:extLst>
              <a:ext uri="{28A0092B-C50C-407E-A947-70E740481C1C}">
                <a14:useLocalDpi xmlns:a14="http://schemas.microsoft.com/office/drawing/2010/main"/>
              </a:ext>
            </a:extLst>
          </a:blip>
          <a:srcRect/>
          <a:stretch/>
        </p:blipFill>
        <p:spPr bwMode="auto">
          <a:xfrm>
            <a:off x="318000" y="3885086"/>
            <a:ext cx="3663669" cy="297291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5" name="Picture 24"/>
          <p:cNvPicPr/>
          <p:nvPr/>
        </p:nvPicPr>
        <p:blipFill rotWithShape="1">
          <a:blip r:embed="rId8" cstate="email">
            <a:extLst>
              <a:ext uri="{28A0092B-C50C-407E-A947-70E740481C1C}">
                <a14:useLocalDpi xmlns:a14="http://schemas.microsoft.com/office/drawing/2010/main"/>
              </a:ext>
            </a:extLst>
          </a:blip>
          <a:srcRect/>
          <a:stretch/>
        </p:blipFill>
        <p:spPr bwMode="auto">
          <a:xfrm>
            <a:off x="4158379" y="3734157"/>
            <a:ext cx="3970735" cy="297291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36214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256" y="1438194"/>
            <a:ext cx="2819575" cy="399439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9195" y="565917"/>
            <a:ext cx="2841620" cy="399439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9083" y="2348880"/>
            <a:ext cx="2827390" cy="39944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2359" y="3448332"/>
            <a:ext cx="2799645" cy="396852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15827" y="1359749"/>
            <a:ext cx="2802950" cy="395793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83618" y="1875307"/>
            <a:ext cx="2835500" cy="399439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40813" y="3256880"/>
            <a:ext cx="2803187" cy="398024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141996" y="3026630"/>
            <a:ext cx="2064923" cy="4320479"/>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699068" y="116632"/>
            <a:ext cx="5163483" cy="646331"/>
          </a:xfrm>
          <a:prstGeom prst="rect">
            <a:avLst/>
          </a:prstGeom>
          <a:noFill/>
        </p:spPr>
        <p:txBody>
          <a:bodyPr wrap="square" rtlCol="0">
            <a:spAutoFit/>
          </a:bodyPr>
          <a:lstStyle/>
          <a:p>
            <a:pPr algn="ctr"/>
            <a:r>
              <a:rPr lang="en-GB" b="1" dirty="0" smtClean="0">
                <a:solidFill>
                  <a:schemeClr val="bg1"/>
                </a:solidFill>
                <a:latin typeface="+mj-lt"/>
              </a:rPr>
              <a:t>‘Introduction to Osteoporosis’ </a:t>
            </a:r>
          </a:p>
          <a:p>
            <a:pPr algn="ctr"/>
            <a:r>
              <a:rPr lang="en-GB" b="1" dirty="0" smtClean="0">
                <a:solidFill>
                  <a:schemeClr val="bg1"/>
                </a:solidFill>
                <a:latin typeface="+mj-lt"/>
              </a:rPr>
              <a:t>in 8 languages</a:t>
            </a:r>
            <a:endParaRPr lang="en-GB" b="1" dirty="0">
              <a:solidFill>
                <a:schemeClr val="bg1"/>
              </a:solidFill>
              <a:latin typeface="+mj-lt"/>
            </a:endParaRPr>
          </a:p>
        </p:txBody>
      </p:sp>
    </p:spTree>
    <p:extLst>
      <p:ext uri="{BB962C8B-B14F-4D97-AF65-F5344CB8AC3E}">
        <p14:creationId xmlns:p14="http://schemas.microsoft.com/office/powerpoint/2010/main" val="11725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54</a:t>
            </a:fld>
            <a:endParaRPr lang="en-US" dirty="0"/>
          </a:p>
        </p:txBody>
      </p:sp>
      <p:sp>
        <p:nvSpPr>
          <p:cNvPr id="3" name="Title 2"/>
          <p:cNvSpPr>
            <a:spLocks noGrp="1"/>
          </p:cNvSpPr>
          <p:nvPr>
            <p:ph type="title"/>
          </p:nvPr>
        </p:nvSpPr>
        <p:spPr/>
        <p:txBody>
          <a:bodyPr/>
          <a:lstStyle/>
          <a:p>
            <a:r>
              <a:rPr lang="en-GB" dirty="0" smtClean="0"/>
              <a:t>Free publications and website resources </a:t>
            </a:r>
            <a:endParaRPr lang="en-GB" dirty="0"/>
          </a:p>
        </p:txBody>
      </p:sp>
      <p:sp>
        <p:nvSpPr>
          <p:cNvPr id="5" name="TextBox 4"/>
          <p:cNvSpPr txBox="1"/>
          <p:nvPr/>
        </p:nvSpPr>
        <p:spPr>
          <a:xfrm>
            <a:off x="383303" y="2154336"/>
            <a:ext cx="8245155" cy="4524315"/>
          </a:xfrm>
          <a:prstGeom prst="rect">
            <a:avLst/>
          </a:prstGeom>
          <a:noFill/>
        </p:spPr>
        <p:txBody>
          <a:bodyPr wrap="square" rtlCol="0">
            <a:spAutoFit/>
          </a:bodyPr>
          <a:lstStyle/>
          <a:p>
            <a:pPr marL="285750" indent="-285750">
              <a:buFont typeface="Arial" pitchFamily="34" charset="0"/>
              <a:buChar char="•"/>
            </a:pPr>
            <a:r>
              <a:rPr lang="en-GB" sz="2400" b="1" dirty="0" smtClean="0">
                <a:solidFill>
                  <a:srgbClr val="002060"/>
                </a:solidFill>
                <a:cs typeface="Arial" pitchFamily="34" charset="0"/>
              </a:rPr>
              <a:t>Bone Health Quiz </a:t>
            </a:r>
            <a:r>
              <a:rPr lang="en-GB" sz="2400" dirty="0" smtClean="0">
                <a:solidFill>
                  <a:srgbClr val="002060"/>
                </a:solidFill>
                <a:cs typeface="Arial" pitchFamily="34" charset="0"/>
              </a:rPr>
              <a:t>on the </a:t>
            </a:r>
            <a:br>
              <a:rPr lang="en-GB" sz="2400" dirty="0" smtClean="0">
                <a:solidFill>
                  <a:srgbClr val="002060"/>
                </a:solidFill>
                <a:cs typeface="Arial" pitchFamily="34" charset="0"/>
              </a:rPr>
            </a:br>
            <a:r>
              <a:rPr lang="en-GB" sz="2400" dirty="0" smtClean="0">
                <a:solidFill>
                  <a:srgbClr val="002060"/>
                </a:solidFill>
                <a:cs typeface="Arial" pitchFamily="34" charset="0"/>
              </a:rPr>
              <a:t>‘Are you at risk’ page of the website</a:t>
            </a:r>
          </a:p>
          <a:p>
            <a:pPr marL="285750" indent="-285750">
              <a:buFont typeface="Arial" pitchFamily="34" charset="0"/>
              <a:buChar char="•"/>
            </a:pPr>
            <a:endParaRPr lang="en-GB" sz="2400" dirty="0">
              <a:solidFill>
                <a:srgbClr val="002060"/>
              </a:solidFill>
              <a:cs typeface="Arial" pitchFamily="34" charset="0"/>
            </a:endParaRPr>
          </a:p>
          <a:p>
            <a:pPr marL="285750" indent="-285750">
              <a:buFont typeface="Arial" pitchFamily="34" charset="0"/>
              <a:buChar char="•"/>
            </a:pPr>
            <a:r>
              <a:rPr lang="en-GB" sz="2400" b="1" dirty="0" smtClean="0">
                <a:solidFill>
                  <a:srgbClr val="002060"/>
                </a:solidFill>
                <a:cs typeface="Arial" pitchFamily="34" charset="0"/>
              </a:rPr>
              <a:t>Calcium calculator </a:t>
            </a:r>
            <a:r>
              <a:rPr lang="en-GB" sz="2400" dirty="0" smtClean="0">
                <a:solidFill>
                  <a:srgbClr val="002060"/>
                </a:solidFill>
                <a:cs typeface="Arial" pitchFamily="34" charset="0"/>
              </a:rPr>
              <a:t>on the ‘Osteoporosis </a:t>
            </a:r>
            <a:r>
              <a:rPr lang="en-GB" sz="2400" dirty="0">
                <a:solidFill>
                  <a:srgbClr val="002060"/>
                </a:solidFill>
                <a:cs typeface="Arial" pitchFamily="34" charset="0"/>
              </a:rPr>
              <a:t>/</a:t>
            </a:r>
            <a:r>
              <a:rPr lang="en-GB" sz="2400" dirty="0" smtClean="0">
                <a:solidFill>
                  <a:srgbClr val="002060"/>
                </a:solidFill>
                <a:cs typeface="Arial" pitchFamily="34" charset="0"/>
              </a:rPr>
              <a:t> Healthy Bones’ part of the website</a:t>
            </a:r>
          </a:p>
          <a:p>
            <a:pPr marL="285750" indent="-285750">
              <a:buFont typeface="Arial" pitchFamily="34" charset="0"/>
              <a:buChar char="•"/>
            </a:pPr>
            <a:endParaRPr lang="en-GB" sz="2400" dirty="0">
              <a:solidFill>
                <a:srgbClr val="002060"/>
              </a:solidFill>
              <a:cs typeface="Arial" pitchFamily="34" charset="0"/>
            </a:endParaRPr>
          </a:p>
          <a:p>
            <a:pPr marL="285750" indent="-285750">
              <a:buFont typeface="Arial" pitchFamily="34" charset="0"/>
              <a:buChar char="•"/>
            </a:pPr>
            <a:r>
              <a:rPr lang="en-GB" sz="2400" b="1" dirty="0" smtClean="0">
                <a:solidFill>
                  <a:srgbClr val="002060"/>
                </a:solidFill>
                <a:cs typeface="Arial" pitchFamily="34" charset="0"/>
              </a:rPr>
              <a:t>Professional guidelines &amp; resources </a:t>
            </a:r>
            <a:r>
              <a:rPr lang="en-GB" sz="2400" dirty="0" smtClean="0">
                <a:solidFill>
                  <a:srgbClr val="002060"/>
                </a:solidFill>
                <a:cs typeface="Arial" pitchFamily="34" charset="0"/>
              </a:rPr>
              <a:t>on the health professionals section of the website</a:t>
            </a:r>
          </a:p>
          <a:p>
            <a:pPr marL="285750" indent="-285750">
              <a:buFont typeface="Arial" pitchFamily="34" charset="0"/>
              <a:buChar char="•"/>
            </a:pPr>
            <a:endParaRPr lang="en-GB" sz="2400" b="1" dirty="0">
              <a:solidFill>
                <a:srgbClr val="002060"/>
              </a:solidFill>
              <a:cs typeface="Arial" pitchFamily="34" charset="0"/>
            </a:endParaRPr>
          </a:p>
          <a:p>
            <a:pPr marL="285750" indent="-285750">
              <a:buFont typeface="Arial" pitchFamily="34" charset="0"/>
              <a:buChar char="•"/>
            </a:pPr>
            <a:r>
              <a:rPr lang="en-GB" sz="2400" b="1" dirty="0" smtClean="0">
                <a:solidFill>
                  <a:srgbClr val="002060"/>
                </a:solidFill>
                <a:cs typeface="Arial" pitchFamily="34" charset="0"/>
              </a:rPr>
              <a:t>Primary care online resources</a:t>
            </a:r>
            <a:r>
              <a:rPr lang="en-GB" sz="2400" b="1" dirty="0">
                <a:solidFill>
                  <a:srgbClr val="002060"/>
                </a:solidFill>
                <a:cs typeface="Arial" pitchFamily="34" charset="0"/>
              </a:rPr>
              <a:t> </a:t>
            </a:r>
            <a:r>
              <a:rPr lang="en-GB" sz="2400" dirty="0" smtClean="0">
                <a:solidFill>
                  <a:srgbClr val="002060"/>
                </a:solidFill>
                <a:cs typeface="Arial" pitchFamily="34" charset="0"/>
              </a:rPr>
              <a:t>in e-Learning &amp; Training - Health Professionals section of the website</a:t>
            </a:r>
            <a:endParaRPr lang="en-GB" sz="2400" dirty="0">
              <a:solidFill>
                <a:srgbClr val="002060"/>
              </a:solidFill>
              <a:cs typeface="Arial" pitchFamily="34" charset="0"/>
            </a:endParaRPr>
          </a:p>
        </p:txBody>
      </p:sp>
    </p:spTree>
    <p:extLst>
      <p:ext uri="{BB962C8B-B14F-4D97-AF65-F5344CB8AC3E}">
        <p14:creationId xmlns:p14="http://schemas.microsoft.com/office/powerpoint/2010/main" val="4877480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02772" y="6421442"/>
            <a:ext cx="322343" cy="264037"/>
          </a:xfrm>
        </p:spPr>
        <p:txBody>
          <a:bodyPr/>
          <a:lstStyle/>
          <a:p>
            <a:fld id="{3C19EB30-49C7-1D45-BD1D-A0C73629F5A4}" type="slidenum">
              <a:rPr lang="en-US" smtClean="0">
                <a:solidFill>
                  <a:srgbClr val="1F3580"/>
                </a:solidFill>
              </a:rPr>
              <a:pPr/>
              <a:t>55</a:t>
            </a:fld>
            <a:endParaRPr lang="en-US" dirty="0">
              <a:solidFill>
                <a:srgbClr val="1F3580"/>
              </a:solidFill>
            </a:endParaRPr>
          </a:p>
        </p:txBody>
      </p:sp>
      <p:sp>
        <p:nvSpPr>
          <p:cNvPr id="3" name="Title 2"/>
          <p:cNvSpPr>
            <a:spLocks noGrp="1"/>
          </p:cNvSpPr>
          <p:nvPr>
            <p:ph type="title"/>
          </p:nvPr>
        </p:nvSpPr>
        <p:spPr>
          <a:xfrm>
            <a:off x="683568" y="1343248"/>
            <a:ext cx="3036569" cy="543247"/>
          </a:xfrm>
        </p:spPr>
        <p:txBody>
          <a:bodyPr/>
          <a:lstStyle/>
          <a:p>
            <a:r>
              <a:rPr lang="en-GB" dirty="0" smtClean="0"/>
              <a:t>STOP AT ONE</a:t>
            </a:r>
            <a:endParaRPr lang="en-GB" dirty="0"/>
          </a:p>
        </p:txBody>
      </p:sp>
      <p:sp>
        <p:nvSpPr>
          <p:cNvPr id="4" name="Content Placeholder 3"/>
          <p:cNvSpPr>
            <a:spLocks noGrp="1"/>
          </p:cNvSpPr>
          <p:nvPr>
            <p:ph sz="quarter" idx="11"/>
          </p:nvPr>
        </p:nvSpPr>
        <p:spPr>
          <a:xfrm>
            <a:off x="205036" y="1844824"/>
            <a:ext cx="8815218" cy="598331"/>
          </a:xfrm>
        </p:spPr>
        <p:txBody>
          <a:bodyPr/>
          <a:lstStyle/>
          <a:p>
            <a:pPr>
              <a:lnSpc>
                <a:spcPct val="150000"/>
              </a:lnSpc>
            </a:pPr>
            <a:r>
              <a:rPr lang="en-GB" sz="1600" dirty="0" smtClean="0">
                <a:solidFill>
                  <a:srgbClr val="000066"/>
                </a:solidFill>
                <a:latin typeface="+mj-lt"/>
              </a:rPr>
              <a:t>A National </a:t>
            </a:r>
            <a:r>
              <a:rPr lang="en-GB" sz="1600" dirty="0">
                <a:solidFill>
                  <a:srgbClr val="000066"/>
                </a:solidFill>
                <a:latin typeface="+mj-lt"/>
              </a:rPr>
              <a:t>Osteoporosis Society </a:t>
            </a:r>
            <a:r>
              <a:rPr lang="en-GB" sz="1600" dirty="0" smtClean="0">
                <a:solidFill>
                  <a:srgbClr val="000066"/>
                </a:solidFill>
                <a:latin typeface="+mj-lt"/>
              </a:rPr>
              <a:t>campaign to </a:t>
            </a:r>
            <a:r>
              <a:rPr lang="en-GB" sz="1600" dirty="0">
                <a:solidFill>
                  <a:srgbClr val="000066"/>
                </a:solidFill>
                <a:latin typeface="+mj-lt"/>
              </a:rPr>
              <a:t>encourage anyone over 50 who has </a:t>
            </a:r>
            <a:endParaRPr lang="en-GB" sz="1600" dirty="0" smtClean="0">
              <a:solidFill>
                <a:srgbClr val="000066"/>
              </a:solidFill>
              <a:latin typeface="+mj-lt"/>
            </a:endParaRPr>
          </a:p>
          <a:p>
            <a:pPr>
              <a:lnSpc>
                <a:spcPct val="150000"/>
              </a:lnSpc>
            </a:pPr>
            <a:r>
              <a:rPr lang="en-GB" sz="1600" dirty="0" smtClean="0">
                <a:solidFill>
                  <a:srgbClr val="000066"/>
                </a:solidFill>
                <a:latin typeface="+mj-lt"/>
              </a:rPr>
              <a:t>broken </a:t>
            </a:r>
            <a:r>
              <a:rPr lang="en-GB" sz="1600" dirty="0">
                <a:solidFill>
                  <a:srgbClr val="000066"/>
                </a:solidFill>
                <a:latin typeface="+mj-lt"/>
              </a:rPr>
              <a:t>a bone to have a bone check and find out if they are at risk of osteoporosis</a:t>
            </a:r>
            <a:r>
              <a:rPr lang="en-GB" sz="1600" dirty="0" smtClean="0">
                <a:solidFill>
                  <a:srgbClr val="000066"/>
                </a:solidFill>
                <a:latin typeface="+mj-lt"/>
              </a:rPr>
              <a:t>.</a:t>
            </a:r>
          </a:p>
          <a:p>
            <a:endParaRPr lang="en-GB" sz="1600" dirty="0" smtClean="0">
              <a:solidFill>
                <a:srgbClr val="000066"/>
              </a:solidFill>
              <a:latin typeface="+mj-lt"/>
            </a:endParaRPr>
          </a:p>
          <a:p>
            <a:endParaRPr lang="en-GB" sz="1600" dirty="0" smtClean="0">
              <a:solidFill>
                <a:srgbClr val="000066"/>
              </a:solidFill>
              <a:latin typeface="+mj-lt"/>
            </a:endParaRPr>
          </a:p>
          <a:p>
            <a:endParaRPr lang="en-GB" dirty="0">
              <a:solidFill>
                <a:srgbClr val="000066"/>
              </a:solidFill>
              <a:latin typeface="+mj-lt"/>
            </a:endParaRPr>
          </a:p>
          <a:p>
            <a:endParaRPr lang="en-GB"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224" y="2780928"/>
            <a:ext cx="768874" cy="109463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9852" y="3501008"/>
            <a:ext cx="762012" cy="1094635"/>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2046" y="2780928"/>
            <a:ext cx="2277424" cy="323514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05036" y="6141283"/>
            <a:ext cx="8815218" cy="707886"/>
          </a:xfrm>
          <a:prstGeom prst="rect">
            <a:avLst/>
          </a:prstGeom>
        </p:spPr>
        <p:txBody>
          <a:bodyPr wrap="square">
            <a:spAutoFit/>
          </a:bodyPr>
          <a:lstStyle/>
          <a:p>
            <a:pPr lvl="0" algn="ctr" defTabSz="457200"/>
            <a:r>
              <a:rPr lang="en-GB" sz="1600" dirty="0">
                <a:solidFill>
                  <a:srgbClr val="000066"/>
                </a:solidFill>
              </a:rPr>
              <a:t>Visit </a:t>
            </a:r>
            <a:r>
              <a:rPr lang="en-GB" sz="1600" b="1" dirty="0" smtClean="0">
                <a:solidFill>
                  <a:srgbClr val="FF3300"/>
                </a:solidFill>
              </a:rPr>
              <a:t>www.nos.org.uk/stopatone</a:t>
            </a:r>
            <a:r>
              <a:rPr lang="en-GB" sz="1600" dirty="0" smtClean="0">
                <a:solidFill>
                  <a:srgbClr val="000066"/>
                </a:solidFill>
              </a:rPr>
              <a:t> for more </a:t>
            </a:r>
            <a:r>
              <a:rPr lang="en-GB" sz="1600" dirty="0">
                <a:solidFill>
                  <a:srgbClr val="000066"/>
                </a:solidFill>
              </a:rPr>
              <a:t>information and </a:t>
            </a:r>
            <a:endParaRPr lang="en-GB" sz="1600" dirty="0" smtClean="0">
              <a:solidFill>
                <a:srgbClr val="000066"/>
              </a:solidFill>
            </a:endParaRPr>
          </a:p>
          <a:p>
            <a:pPr lvl="0" algn="ctr" defTabSz="457200"/>
            <a:r>
              <a:rPr lang="en-GB" sz="1600" dirty="0" smtClean="0">
                <a:solidFill>
                  <a:srgbClr val="000066"/>
                </a:solidFill>
              </a:rPr>
              <a:t>to </a:t>
            </a:r>
            <a:r>
              <a:rPr lang="en-GB" sz="1600" dirty="0">
                <a:solidFill>
                  <a:srgbClr val="000066"/>
                </a:solidFill>
              </a:rPr>
              <a:t>order posters and scratch cards to promote </a:t>
            </a:r>
            <a:r>
              <a:rPr lang="en-GB" sz="1600" dirty="0" smtClean="0">
                <a:solidFill>
                  <a:srgbClr val="000066"/>
                </a:solidFill>
              </a:rPr>
              <a:t>the campaign</a:t>
            </a:r>
            <a:r>
              <a:rPr lang="en-GB" sz="2400" dirty="0" smtClean="0">
                <a:solidFill>
                  <a:srgbClr val="000066"/>
                </a:solidFill>
              </a:rPr>
              <a:t>  </a:t>
            </a:r>
            <a:endParaRPr lang="en-GB" sz="2400" dirty="0">
              <a:solidFill>
                <a:srgbClr val="000066"/>
              </a:solidFill>
            </a:endParaRPr>
          </a:p>
        </p:txBody>
      </p:sp>
    </p:spTree>
    <p:extLst>
      <p:ext uri="{BB962C8B-B14F-4D97-AF65-F5344CB8AC3E}">
        <p14:creationId xmlns:p14="http://schemas.microsoft.com/office/powerpoint/2010/main" val="32007104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solidFill>
                  <a:srgbClr val="1F3580"/>
                </a:solidFill>
              </a:rPr>
              <a:pPr/>
              <a:t>56</a:t>
            </a:fld>
            <a:endParaRPr lang="en-US" dirty="0">
              <a:solidFill>
                <a:srgbClr val="1F3580"/>
              </a:solidFill>
            </a:endParaRPr>
          </a:p>
        </p:txBody>
      </p:sp>
      <p:sp>
        <p:nvSpPr>
          <p:cNvPr id="3" name="Title 2"/>
          <p:cNvSpPr>
            <a:spLocks noGrp="1"/>
          </p:cNvSpPr>
          <p:nvPr>
            <p:ph type="title"/>
          </p:nvPr>
        </p:nvSpPr>
        <p:spPr>
          <a:xfrm>
            <a:off x="1619672" y="0"/>
            <a:ext cx="5257800" cy="991114"/>
          </a:xfrm>
        </p:spPr>
        <p:txBody>
          <a:bodyPr/>
          <a:lstStyle/>
          <a:p>
            <a:pPr algn="ctr"/>
            <a:r>
              <a:rPr lang="en-GB" dirty="0" smtClean="0">
                <a:solidFill>
                  <a:schemeClr val="bg1"/>
                </a:solidFill>
              </a:rPr>
              <a:t>The National </a:t>
            </a:r>
            <a:br>
              <a:rPr lang="en-GB" dirty="0" smtClean="0">
                <a:solidFill>
                  <a:schemeClr val="bg1"/>
                </a:solidFill>
              </a:rPr>
            </a:br>
            <a:r>
              <a:rPr lang="en-GB" dirty="0" smtClean="0">
                <a:solidFill>
                  <a:schemeClr val="bg1"/>
                </a:solidFill>
              </a:rPr>
              <a:t>Osteoporosis Society </a:t>
            </a:r>
            <a:endParaRPr lang="en-GB" dirty="0">
              <a:solidFill>
                <a:schemeClr val="bg1"/>
              </a:solidFill>
            </a:endParaRPr>
          </a:p>
        </p:txBody>
      </p:sp>
      <p:sp>
        <p:nvSpPr>
          <p:cNvPr id="5" name="Rectangle 3"/>
          <p:cNvSpPr txBox="1">
            <a:spLocks/>
          </p:cNvSpPr>
          <p:nvPr/>
        </p:nvSpPr>
        <p:spPr>
          <a:xfrm>
            <a:off x="116806" y="1465261"/>
            <a:ext cx="8784976" cy="3043859"/>
          </a:xfrm>
          <a:prstGeom prst="rect">
            <a:avLst/>
          </a:prstGeom>
        </p:spPr>
        <p:txBody>
          <a:bodyPr/>
          <a:lstStyle>
            <a:lvl1pPr marL="0" indent="0" algn="l" defTabSz="457200" rtl="0" eaLnBrk="1" latinLnBrk="0" hangingPunct="1">
              <a:spcBef>
                <a:spcPts val="0"/>
              </a:spcBef>
              <a:spcAft>
                <a:spcPts val="0"/>
              </a:spcAft>
              <a:buFont typeface="Arial"/>
              <a:buNone/>
              <a:defRPr sz="2400" b="0" kern="1200">
                <a:solidFill>
                  <a:schemeClr val="tx1"/>
                </a:solidFill>
                <a:latin typeface="+mn-lt"/>
                <a:ea typeface="+mn-ea"/>
                <a:cs typeface="+mn-cs"/>
              </a:defRPr>
            </a:lvl1pPr>
            <a:lvl2pPr marL="0" indent="0" algn="l" defTabSz="457200" rtl="0" eaLnBrk="1" latinLnBrk="0" hangingPunct="1">
              <a:spcBef>
                <a:spcPct val="20000"/>
              </a:spcBef>
              <a:buClr>
                <a:schemeClr val="tx2"/>
              </a:buClr>
              <a:buFont typeface="Arial"/>
              <a:buNone/>
              <a:defRPr sz="2400" b="1" kern="1200">
                <a:solidFill>
                  <a:schemeClr val="tx2"/>
                </a:solidFill>
                <a:latin typeface="+mn-lt"/>
                <a:ea typeface="+mn-ea"/>
                <a:cs typeface="+mn-cs"/>
              </a:defRPr>
            </a:lvl2pPr>
            <a:lvl3pPr marL="180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3pPr>
            <a:lvl4pPr marL="486000" indent="-3204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4pPr>
            <a:lvl5pPr marL="720000" indent="-320400" algn="l" defTabSz="457200" rtl="0" eaLnBrk="1" latinLnBrk="0" hangingPunct="1">
              <a:spcBef>
                <a:spcPct val="20000"/>
              </a:spcBef>
              <a:buClr>
                <a:schemeClr val="tx2"/>
              </a:buClr>
              <a:buSzPct val="100000"/>
              <a:buFont typeface="Arial"/>
              <a:buChar char="•"/>
              <a:defRPr sz="2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dirty="0" smtClean="0">
                <a:solidFill>
                  <a:srgbClr val="1F3580"/>
                </a:solidFill>
              </a:rPr>
              <a:t>The only UK-wide charity dedicated to improving the prevention, diagnosis and treatment of osteoporosis.</a:t>
            </a:r>
          </a:p>
          <a:p>
            <a:endParaRPr lang="en-GB" sz="1200" dirty="0" smtClean="0">
              <a:solidFill>
                <a:srgbClr val="1F3580"/>
              </a:solidFill>
            </a:endParaRPr>
          </a:p>
          <a:p>
            <a:r>
              <a:rPr lang="en-GB" sz="2200" dirty="0" smtClean="0">
                <a:solidFill>
                  <a:srgbClr val="1F3580"/>
                </a:solidFill>
              </a:rPr>
              <a:t>As an independent charity the National Osteoporosis Society can only continue to provide services with the generosity of supporters and members of the public.</a:t>
            </a:r>
          </a:p>
          <a:p>
            <a:endParaRPr lang="en-GB" sz="1400" b="1" dirty="0" smtClean="0">
              <a:solidFill>
                <a:srgbClr val="1F3580"/>
              </a:solidFill>
            </a:endParaRPr>
          </a:p>
          <a:p>
            <a:endParaRPr lang="en-GB" sz="1400" b="1" dirty="0">
              <a:solidFill>
                <a:srgbClr val="1F3580"/>
              </a:solidFill>
            </a:endParaRPr>
          </a:p>
          <a:p>
            <a:r>
              <a:rPr lang="en-GB" b="1" dirty="0" smtClean="0">
                <a:solidFill>
                  <a:srgbClr val="1F3580"/>
                </a:solidFill>
              </a:rPr>
              <a:t>Helpline: 	</a:t>
            </a:r>
            <a:r>
              <a:rPr lang="en-GB" dirty="0" smtClean="0">
                <a:solidFill>
                  <a:srgbClr val="1F3580"/>
                </a:solidFill>
              </a:rPr>
              <a:t>Freephone - </a:t>
            </a:r>
            <a:r>
              <a:rPr lang="en-GB" b="1" dirty="0" smtClean="0">
                <a:solidFill>
                  <a:srgbClr val="1F3580"/>
                </a:solidFill>
              </a:rPr>
              <a:t>0808 800 0035</a:t>
            </a:r>
            <a:r>
              <a:rPr lang="en-GB" dirty="0" smtClean="0">
                <a:solidFill>
                  <a:srgbClr val="1F3580"/>
                </a:solidFill>
              </a:rPr>
              <a:t>  </a:t>
            </a:r>
          </a:p>
          <a:p>
            <a:r>
              <a:rPr lang="en-GB" dirty="0" smtClean="0">
                <a:solidFill>
                  <a:srgbClr val="1F3580"/>
                </a:solidFill>
              </a:rPr>
              <a:t>				</a:t>
            </a:r>
          </a:p>
        </p:txBody>
      </p:sp>
      <p:grpSp>
        <p:nvGrpSpPr>
          <p:cNvPr id="6" name="Group 5"/>
          <p:cNvGrpSpPr/>
          <p:nvPr/>
        </p:nvGrpSpPr>
        <p:grpSpPr>
          <a:xfrm>
            <a:off x="0" y="4596342"/>
            <a:ext cx="9144000" cy="2361050"/>
            <a:chOff x="0" y="3775075"/>
            <a:chExt cx="9144000" cy="2095500"/>
          </a:xfrm>
        </p:grpSpPr>
        <p:pic>
          <p:nvPicPr>
            <p:cNvPr id="7" name="Picture 13" descr="BristolGroup-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1725" y="3775075"/>
              <a:ext cx="169227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Members Day 2011-4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64138" y="3775075"/>
              <a:ext cx="24733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NOS_Nurse_20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3775075"/>
              <a:ext cx="2379663"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over imag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71850" y="3775075"/>
              <a:ext cx="227488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10135801 Osteo News Winter10 v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49463" y="3775075"/>
              <a:ext cx="1452562"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162730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solidFill>
                  <a:srgbClr val="1F3580"/>
                </a:solidFill>
              </a:rPr>
              <a:pPr/>
              <a:t>57</a:t>
            </a:fld>
            <a:endParaRPr lang="en-US" dirty="0">
              <a:solidFill>
                <a:srgbClr val="1F358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0409" y="95038"/>
            <a:ext cx="5017024" cy="6667924"/>
          </a:xfrm>
          <a:prstGeom prst="rect">
            <a:avLst/>
          </a:prstGeom>
        </p:spPr>
      </p:pic>
      <p:sp>
        <p:nvSpPr>
          <p:cNvPr id="6" name="TextBox 5"/>
          <p:cNvSpPr txBox="1"/>
          <p:nvPr/>
        </p:nvSpPr>
        <p:spPr>
          <a:xfrm>
            <a:off x="-115262" y="1234202"/>
            <a:ext cx="3679150" cy="4355038"/>
          </a:xfrm>
          <a:prstGeom prst="rect">
            <a:avLst/>
          </a:prstGeom>
          <a:noFill/>
        </p:spPr>
        <p:txBody>
          <a:bodyPr wrap="square" rtlCol="0">
            <a:spAutoFit/>
          </a:bodyPr>
          <a:lstStyle/>
          <a:p>
            <a:pPr algn="ctr"/>
            <a:r>
              <a:rPr lang="en-GB" sz="1700" b="1" dirty="0" smtClean="0">
                <a:solidFill>
                  <a:srgbClr val="1F3580">
                    <a:lumMod val="50000"/>
                  </a:srgbClr>
                </a:solidFill>
              </a:rPr>
              <a:t>Helpline number:</a:t>
            </a:r>
          </a:p>
          <a:p>
            <a:pPr algn="ctr"/>
            <a:r>
              <a:rPr lang="en-GB" sz="1700" dirty="0" smtClean="0">
                <a:solidFill>
                  <a:srgbClr val="1F3580">
                    <a:lumMod val="50000"/>
                  </a:srgbClr>
                </a:solidFill>
              </a:rPr>
              <a:t>0808 800 0035</a:t>
            </a:r>
          </a:p>
          <a:p>
            <a:pPr algn="ctr"/>
            <a:r>
              <a:rPr lang="en-GB" sz="1400" dirty="0" smtClean="0">
                <a:solidFill>
                  <a:srgbClr val="1F3580">
                    <a:lumMod val="50000"/>
                  </a:srgbClr>
                </a:solidFill>
              </a:rPr>
              <a:t> </a:t>
            </a:r>
          </a:p>
          <a:p>
            <a:pPr algn="ctr"/>
            <a:r>
              <a:rPr lang="en-GB" sz="1700" b="1" dirty="0" smtClean="0">
                <a:solidFill>
                  <a:srgbClr val="1F3580">
                    <a:lumMod val="50000"/>
                  </a:srgbClr>
                </a:solidFill>
              </a:rPr>
              <a:t>Email address:</a:t>
            </a:r>
          </a:p>
          <a:p>
            <a:pPr algn="ctr"/>
            <a:r>
              <a:rPr lang="en-GB" sz="1700" dirty="0">
                <a:solidFill>
                  <a:srgbClr val="1F3580">
                    <a:lumMod val="50000"/>
                  </a:srgbClr>
                </a:solidFill>
              </a:rPr>
              <a:t>nurses@nos.org.uk</a:t>
            </a:r>
            <a:endParaRPr lang="en-GB" sz="1700" dirty="0" smtClean="0">
              <a:solidFill>
                <a:srgbClr val="1F3580">
                  <a:lumMod val="50000"/>
                </a:srgbClr>
              </a:solidFill>
            </a:endParaRPr>
          </a:p>
          <a:p>
            <a:pPr algn="ctr"/>
            <a:endParaRPr lang="en-GB" sz="1400" b="1" dirty="0" smtClean="0">
              <a:solidFill>
                <a:srgbClr val="1F3580">
                  <a:lumMod val="50000"/>
                </a:srgbClr>
              </a:solidFill>
            </a:endParaRPr>
          </a:p>
          <a:p>
            <a:pPr algn="ctr"/>
            <a:r>
              <a:rPr lang="en-GB" sz="1700" b="1" dirty="0" smtClean="0">
                <a:solidFill>
                  <a:srgbClr val="1F3580">
                    <a:lumMod val="50000"/>
                  </a:srgbClr>
                </a:solidFill>
              </a:rPr>
              <a:t>Mail address:</a:t>
            </a:r>
          </a:p>
          <a:p>
            <a:pPr algn="ctr"/>
            <a:r>
              <a:rPr lang="en-GB" sz="1700" dirty="0" smtClean="0">
                <a:solidFill>
                  <a:srgbClr val="1F3580">
                    <a:lumMod val="50000"/>
                  </a:srgbClr>
                </a:solidFill>
              </a:rPr>
              <a:t>The National Osteoporosis Society, Camerton, Bath </a:t>
            </a:r>
            <a:br>
              <a:rPr lang="en-GB" sz="1700" dirty="0" smtClean="0">
                <a:solidFill>
                  <a:srgbClr val="1F3580">
                    <a:lumMod val="50000"/>
                  </a:srgbClr>
                </a:solidFill>
              </a:rPr>
            </a:br>
            <a:r>
              <a:rPr lang="en-GB" sz="1700" dirty="0" smtClean="0">
                <a:solidFill>
                  <a:srgbClr val="1F3580">
                    <a:lumMod val="50000"/>
                  </a:srgbClr>
                </a:solidFill>
              </a:rPr>
              <a:t>BA2 0PJ</a:t>
            </a:r>
          </a:p>
          <a:p>
            <a:pPr marL="285750" indent="-285750" algn="ctr">
              <a:buFont typeface="Arial" panose="020B0604020202020204" pitchFamily="34" charset="0"/>
              <a:buChar char="•"/>
            </a:pPr>
            <a:endParaRPr lang="en-GB" sz="1400" dirty="0">
              <a:solidFill>
                <a:srgbClr val="1F3580">
                  <a:lumMod val="50000"/>
                </a:srgbClr>
              </a:solidFill>
            </a:endParaRPr>
          </a:p>
          <a:p>
            <a:pPr algn="ctr"/>
            <a:r>
              <a:rPr lang="en-GB" sz="1700" b="1" dirty="0" smtClean="0">
                <a:solidFill>
                  <a:srgbClr val="1F3580">
                    <a:lumMod val="50000"/>
                  </a:srgbClr>
                </a:solidFill>
              </a:rPr>
              <a:t>‘Ask the Nurses’ Forum:</a:t>
            </a:r>
          </a:p>
          <a:p>
            <a:pPr algn="ctr"/>
            <a:r>
              <a:rPr lang="en-GB" sz="1700" dirty="0" smtClean="0">
                <a:solidFill>
                  <a:srgbClr val="1F3580">
                    <a:lumMod val="50000"/>
                  </a:srgbClr>
                </a:solidFill>
              </a:rPr>
              <a:t>nos.org.uk/forum</a:t>
            </a:r>
            <a:endParaRPr lang="en-GB" sz="1700" dirty="0">
              <a:solidFill>
                <a:srgbClr val="1F3580">
                  <a:lumMod val="50000"/>
                </a:srgbClr>
              </a:solidFill>
            </a:endParaRPr>
          </a:p>
          <a:p>
            <a:pPr marL="285750" indent="-285750" algn="ctr">
              <a:buFont typeface="Arial" panose="020B0604020202020204" pitchFamily="34" charset="0"/>
              <a:buChar char="•"/>
            </a:pPr>
            <a:endParaRPr lang="en-GB" sz="1400" b="1" dirty="0" smtClean="0">
              <a:solidFill>
                <a:srgbClr val="1F3580">
                  <a:lumMod val="50000"/>
                </a:srgbClr>
              </a:solidFill>
            </a:endParaRPr>
          </a:p>
          <a:p>
            <a:pPr algn="ctr"/>
            <a:r>
              <a:rPr lang="en-GB" sz="1700" b="1" dirty="0" smtClean="0">
                <a:solidFill>
                  <a:srgbClr val="1F3580">
                    <a:lumMod val="50000"/>
                  </a:srgbClr>
                </a:solidFill>
              </a:rPr>
              <a:t>Opening hours:</a:t>
            </a:r>
          </a:p>
          <a:p>
            <a:pPr algn="ctr"/>
            <a:r>
              <a:rPr lang="en-GB" sz="1700" dirty="0" smtClean="0">
                <a:solidFill>
                  <a:srgbClr val="1F3580">
                    <a:lumMod val="50000"/>
                  </a:srgbClr>
                </a:solidFill>
              </a:rPr>
              <a:t>Weekdays 9am to 5pm</a:t>
            </a:r>
          </a:p>
          <a:p>
            <a:pPr algn="ctr"/>
            <a:r>
              <a:rPr lang="en-GB" sz="1700" dirty="0" smtClean="0">
                <a:solidFill>
                  <a:srgbClr val="1F3580">
                    <a:lumMod val="50000"/>
                  </a:srgbClr>
                </a:solidFill>
              </a:rPr>
              <a:t>Tuesdays 11am to 7pm</a:t>
            </a:r>
          </a:p>
        </p:txBody>
      </p:sp>
    </p:spTree>
    <p:extLst>
      <p:ext uri="{BB962C8B-B14F-4D97-AF65-F5344CB8AC3E}">
        <p14:creationId xmlns:p14="http://schemas.microsoft.com/office/powerpoint/2010/main" val="3890375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307274" y="7053395"/>
            <a:ext cx="501445" cy="264037"/>
          </a:xfrm>
        </p:spPr>
        <p:txBody>
          <a:bodyPr/>
          <a:lstStyle/>
          <a:p>
            <a:fld id="{3C19EB30-49C7-1D45-BD1D-A0C73629F5A4}" type="slidenum">
              <a:rPr lang="en-US" smtClean="0"/>
              <a:pPr/>
              <a:t>6</a:t>
            </a:fld>
            <a:endParaRPr lang="en-US" dirty="0"/>
          </a:p>
        </p:txBody>
      </p:sp>
      <p:grpSp>
        <p:nvGrpSpPr>
          <p:cNvPr id="5" name="Group 4"/>
          <p:cNvGrpSpPr/>
          <p:nvPr/>
        </p:nvGrpSpPr>
        <p:grpSpPr>
          <a:xfrm>
            <a:off x="1558615" y="1993256"/>
            <a:ext cx="6074078" cy="4511450"/>
            <a:chOff x="1156119" y="210226"/>
            <a:chExt cx="6620864" cy="4917569"/>
          </a:xfrm>
        </p:grpSpPr>
        <p:pic>
          <p:nvPicPr>
            <p:cNvPr id="6" name="Picture 2" descr="bone resorption 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9528" y="2782666"/>
              <a:ext cx="3137455" cy="2345129"/>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descr="bone resorption 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56119" y="213350"/>
              <a:ext cx="3171120" cy="2351553"/>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bone resorption 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23516" y="210226"/>
              <a:ext cx="3132444" cy="235467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descr="bone resorption 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7408" y="2782664"/>
              <a:ext cx="3139515" cy="2345129"/>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0" name="Right Arrow 9"/>
            <p:cNvSpPr>
              <a:spLocks noChangeArrowheads="1"/>
            </p:cNvSpPr>
            <p:nvPr/>
          </p:nvSpPr>
          <p:spPr bwMode="auto">
            <a:xfrm>
              <a:off x="3655098" y="1459904"/>
              <a:ext cx="1654176" cy="496268"/>
            </a:xfrm>
            <a:prstGeom prst="rightArrow">
              <a:avLst>
                <a:gd name="adj1" fmla="val 50000"/>
                <a:gd name="adj2" fmla="val 49954"/>
              </a:avLst>
            </a:prstGeom>
            <a:solidFill>
              <a:srgbClr val="FF6600"/>
            </a:solidFill>
            <a:ln w="25400" algn="ctr">
              <a:solidFill>
                <a:schemeClr val="tx2"/>
              </a:solidFill>
              <a:miter lim="800000"/>
              <a:headEnd/>
              <a:tailEnd/>
            </a:ln>
          </p:spPr>
          <p:txBody>
            <a:bodyPr anchor="ctr"/>
            <a:lstStyle/>
            <a:p>
              <a:pPr algn="ctr" defTabSz="914400" fontAlgn="auto">
                <a:spcBef>
                  <a:spcPts val="0"/>
                </a:spcBef>
                <a:spcAft>
                  <a:spcPts val="0"/>
                </a:spcAft>
                <a:defRPr/>
              </a:pPr>
              <a:endParaRPr lang="en-GB" sz="1800">
                <a:solidFill>
                  <a:schemeClr val="lt1"/>
                </a:solidFill>
                <a:latin typeface="+mn-lt"/>
                <a:ea typeface="+mn-ea"/>
              </a:endParaRPr>
            </a:p>
          </p:txBody>
        </p:sp>
        <p:sp>
          <p:nvSpPr>
            <p:cNvPr id="11" name="Right Arrow 10"/>
            <p:cNvSpPr>
              <a:spLocks noChangeArrowheads="1"/>
            </p:cNvSpPr>
            <p:nvPr/>
          </p:nvSpPr>
          <p:spPr bwMode="auto">
            <a:xfrm rot="-5400000">
              <a:off x="2716655" y="2582790"/>
              <a:ext cx="1183152" cy="489348"/>
            </a:xfrm>
            <a:prstGeom prst="rightArrow">
              <a:avLst>
                <a:gd name="adj1" fmla="val 50000"/>
                <a:gd name="adj2" fmla="val 50166"/>
              </a:avLst>
            </a:prstGeom>
            <a:solidFill>
              <a:srgbClr val="FF6600"/>
            </a:solidFill>
            <a:ln w="25400" algn="ctr">
              <a:solidFill>
                <a:srgbClr val="385D8A"/>
              </a:solidFill>
              <a:miter lim="800000"/>
              <a:headEnd/>
              <a:tailEnd/>
            </a:ln>
          </p:spPr>
          <p:txBody>
            <a:bodyPr vert="eaVert" anchor="ctr"/>
            <a:lstStyle/>
            <a:p>
              <a:pPr algn="ctr" defTabSz="914400" fontAlgn="auto">
                <a:spcBef>
                  <a:spcPts val="0"/>
                </a:spcBef>
                <a:spcAft>
                  <a:spcPts val="0"/>
                </a:spcAft>
                <a:defRPr/>
              </a:pPr>
              <a:endParaRPr lang="en-GB" sz="1800">
                <a:solidFill>
                  <a:schemeClr val="lt1"/>
                </a:solidFill>
                <a:latin typeface="+mn-lt"/>
                <a:ea typeface="+mn-ea"/>
              </a:endParaRPr>
            </a:p>
          </p:txBody>
        </p:sp>
        <p:sp>
          <p:nvSpPr>
            <p:cNvPr id="12" name="Right Arrow 11"/>
            <p:cNvSpPr>
              <a:spLocks noChangeArrowheads="1"/>
            </p:cNvSpPr>
            <p:nvPr/>
          </p:nvSpPr>
          <p:spPr bwMode="auto">
            <a:xfrm rot="5400000">
              <a:off x="5071243" y="2618508"/>
              <a:ext cx="1183152" cy="489348"/>
            </a:xfrm>
            <a:prstGeom prst="rightArrow">
              <a:avLst>
                <a:gd name="adj1" fmla="val 50000"/>
                <a:gd name="adj2" fmla="val 50166"/>
              </a:avLst>
            </a:prstGeom>
            <a:solidFill>
              <a:srgbClr val="FF6600"/>
            </a:solidFill>
            <a:ln w="25400" algn="ctr">
              <a:solidFill>
                <a:srgbClr val="385D8A"/>
              </a:solidFill>
              <a:miter lim="800000"/>
              <a:headEnd/>
              <a:tailEnd/>
            </a:ln>
          </p:spPr>
          <p:txBody>
            <a:bodyPr vert="eaVert" anchor="ctr"/>
            <a:lstStyle/>
            <a:p>
              <a:pPr algn="ctr" defTabSz="914400" fontAlgn="auto">
                <a:spcBef>
                  <a:spcPts val="0"/>
                </a:spcBef>
                <a:spcAft>
                  <a:spcPts val="0"/>
                </a:spcAft>
                <a:defRPr/>
              </a:pPr>
              <a:endParaRPr lang="en-GB" sz="1800">
                <a:solidFill>
                  <a:schemeClr val="lt1"/>
                </a:solidFill>
                <a:latin typeface="+mn-lt"/>
                <a:ea typeface="+mn-ea"/>
              </a:endParaRPr>
            </a:p>
          </p:txBody>
        </p:sp>
        <p:sp>
          <p:nvSpPr>
            <p:cNvPr id="13" name="Right Arrow 12"/>
            <p:cNvSpPr>
              <a:spLocks noChangeArrowheads="1"/>
            </p:cNvSpPr>
            <p:nvPr/>
          </p:nvSpPr>
          <p:spPr bwMode="auto">
            <a:xfrm rot="10800000">
              <a:off x="3675466" y="3731436"/>
              <a:ext cx="1654176" cy="496268"/>
            </a:xfrm>
            <a:prstGeom prst="rightArrow">
              <a:avLst>
                <a:gd name="adj1" fmla="val 50000"/>
                <a:gd name="adj2" fmla="val 49954"/>
              </a:avLst>
            </a:prstGeom>
            <a:solidFill>
              <a:srgbClr val="FF6600"/>
            </a:solidFill>
            <a:ln w="25400" algn="ctr">
              <a:solidFill>
                <a:schemeClr val="tx2"/>
              </a:solidFill>
              <a:miter lim="800000"/>
              <a:headEnd/>
              <a:tailEnd/>
            </a:ln>
          </p:spPr>
          <p:txBody>
            <a:bodyPr anchor="ctr"/>
            <a:lstStyle/>
            <a:p>
              <a:pPr algn="ctr" defTabSz="914400" fontAlgn="auto">
                <a:spcBef>
                  <a:spcPts val="0"/>
                </a:spcBef>
                <a:spcAft>
                  <a:spcPts val="0"/>
                </a:spcAft>
                <a:defRPr/>
              </a:pPr>
              <a:endParaRPr lang="en-GB" sz="1800">
                <a:solidFill>
                  <a:schemeClr val="lt1"/>
                </a:solidFill>
                <a:latin typeface="+mn-lt"/>
                <a:ea typeface="+mn-ea"/>
              </a:endParaRPr>
            </a:p>
          </p:txBody>
        </p:sp>
      </p:grpSp>
      <p:sp>
        <p:nvSpPr>
          <p:cNvPr id="16" name="Rectangle 13"/>
          <p:cNvSpPr>
            <a:spLocks noGrp="1"/>
          </p:cNvSpPr>
          <p:nvPr>
            <p:ph type="title"/>
          </p:nvPr>
        </p:nvSpPr>
        <p:spPr>
          <a:xfrm>
            <a:off x="1597449" y="1459000"/>
            <a:ext cx="6012606" cy="776630"/>
          </a:xfrm>
        </p:spPr>
        <p:txBody>
          <a:bodyPr/>
          <a:lstStyle/>
          <a:p>
            <a:pPr algn="ctr" eaLnBrk="1" hangingPunct="1"/>
            <a:r>
              <a:rPr lang="en-GB" dirty="0" smtClean="0"/>
              <a:t>The Living Skeleton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25"/>
          <p:cNvSpPr txBox="1">
            <a:spLocks noChangeArrowheads="1"/>
          </p:cNvSpPr>
          <p:nvPr/>
        </p:nvSpPr>
        <p:spPr bwMode="auto">
          <a:xfrm>
            <a:off x="-148737" y="1263602"/>
            <a:ext cx="7981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1200">
                <a:solidFill>
                  <a:schemeClr val="tx1"/>
                </a:solidFill>
                <a:latin typeface="Arial" pitchFamily="34" charset="0"/>
                <a:ea typeface="MS PGothic" pitchFamily="34" charset="-128"/>
              </a:defRPr>
            </a:lvl9pPr>
          </a:lstStyle>
          <a:p>
            <a:pPr algn="ctr" eaLnBrk="1" hangingPunct="1"/>
            <a:r>
              <a:rPr lang="en-GB" sz="2800" b="1" dirty="0">
                <a:latin typeface="+mj-lt"/>
              </a:rPr>
              <a:t>Changes in bone mass with age</a:t>
            </a:r>
            <a:endParaRPr lang="en-US" sz="2800" b="1" dirty="0">
              <a:latin typeface="+mj-lt"/>
            </a:endParaRPr>
          </a:p>
        </p:txBody>
      </p:sp>
      <p:sp>
        <p:nvSpPr>
          <p:cNvPr id="21507" name="Rectangle 2"/>
          <p:cNvSpPr>
            <a:spLocks noChangeAspect="1" noChangeArrowheads="1"/>
          </p:cNvSpPr>
          <p:nvPr/>
        </p:nvSpPr>
        <p:spPr bwMode="auto">
          <a:xfrm>
            <a:off x="373623" y="4724067"/>
            <a:ext cx="846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defTabSz="914400" eaLnBrk="0" hangingPunct="0"/>
            <a:r>
              <a:rPr lang="en-GB" sz="1800">
                <a:solidFill>
                  <a:srgbClr val="000066"/>
                </a:solidFill>
                <a:latin typeface="Trebuchet MS" pitchFamily="34" charset="0"/>
              </a:rPr>
              <a:t>Bone mass</a:t>
            </a:r>
          </a:p>
        </p:txBody>
      </p:sp>
      <p:sp>
        <p:nvSpPr>
          <p:cNvPr id="21508" name="Rectangle 3"/>
          <p:cNvSpPr>
            <a:spLocks noChangeAspect="1" noChangeArrowheads="1"/>
          </p:cNvSpPr>
          <p:nvPr/>
        </p:nvSpPr>
        <p:spPr bwMode="auto">
          <a:xfrm>
            <a:off x="3698300" y="6396397"/>
            <a:ext cx="1677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defTabSz="914400" eaLnBrk="0" hangingPunct="0"/>
            <a:r>
              <a:rPr lang="en-GB" sz="1800" dirty="0">
                <a:solidFill>
                  <a:srgbClr val="000066"/>
                </a:solidFill>
                <a:latin typeface="Trebuchet MS" pitchFamily="34" charset="0"/>
              </a:rPr>
              <a:t>Age (years)</a:t>
            </a:r>
          </a:p>
        </p:txBody>
      </p:sp>
      <p:sp>
        <p:nvSpPr>
          <p:cNvPr id="299013" name="Line 5"/>
          <p:cNvSpPr>
            <a:spLocks noChangeAspect="1" noChangeShapeType="1"/>
          </p:cNvSpPr>
          <p:nvPr/>
        </p:nvSpPr>
        <p:spPr bwMode="auto">
          <a:xfrm>
            <a:off x="3318436" y="4003342"/>
            <a:ext cx="1233487" cy="20637"/>
          </a:xfrm>
          <a:custGeom>
            <a:avLst/>
            <a:gdLst>
              <a:gd name="T0" fmla="*/ 0 w 777"/>
              <a:gd name="T1" fmla="*/ 0 h 13"/>
              <a:gd name="T2" fmla="*/ 2147483647 w 777"/>
              <a:gd name="T3" fmla="*/ 2147483647 h 13"/>
              <a:gd name="T4" fmla="*/ 0 60000 65536"/>
              <a:gd name="T5" fmla="*/ 0 60000 65536"/>
            </a:gdLst>
            <a:ahLst/>
            <a:cxnLst>
              <a:cxn ang="T4">
                <a:pos x="T0" y="T1"/>
              </a:cxn>
              <a:cxn ang="T5">
                <a:pos x="T2" y="T3"/>
              </a:cxn>
            </a:cxnLst>
            <a:rect l="0" t="0" r="r" b="b"/>
            <a:pathLst>
              <a:path w="777" h="13">
                <a:moveTo>
                  <a:pt x="0" y="0"/>
                </a:moveTo>
                <a:lnTo>
                  <a:pt x="777" y="13"/>
                </a:lnTo>
              </a:path>
            </a:pathLst>
          </a:custGeom>
          <a:noFill/>
          <a:ln w="50800">
            <a:solidFill>
              <a:srgbClr val="FF00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9012" name="Line 4"/>
          <p:cNvSpPr>
            <a:spLocks noChangeAspect="1" noChangeShapeType="1"/>
          </p:cNvSpPr>
          <p:nvPr/>
        </p:nvSpPr>
        <p:spPr bwMode="auto">
          <a:xfrm>
            <a:off x="1130861" y="3992229"/>
            <a:ext cx="2200275" cy="1790700"/>
          </a:xfrm>
          <a:custGeom>
            <a:avLst/>
            <a:gdLst>
              <a:gd name="T0" fmla="*/ 0 w 1386"/>
              <a:gd name="T1" fmla="*/ 2147483647 h 1128"/>
              <a:gd name="T2" fmla="*/ 2147483647 w 1386"/>
              <a:gd name="T3" fmla="*/ 0 h 1128"/>
              <a:gd name="T4" fmla="*/ 0 60000 65536"/>
              <a:gd name="T5" fmla="*/ 0 60000 65536"/>
            </a:gdLst>
            <a:ahLst/>
            <a:cxnLst>
              <a:cxn ang="T4">
                <a:pos x="T0" y="T1"/>
              </a:cxn>
              <a:cxn ang="T5">
                <a:pos x="T2" y="T3"/>
              </a:cxn>
            </a:cxnLst>
            <a:rect l="0" t="0" r="r" b="b"/>
            <a:pathLst>
              <a:path w="1386" h="1128">
                <a:moveTo>
                  <a:pt x="0" y="1128"/>
                </a:moveTo>
                <a:lnTo>
                  <a:pt x="1386" y="0"/>
                </a:lnTo>
              </a:path>
            </a:pathLst>
          </a:custGeom>
          <a:noFill/>
          <a:ln w="50800">
            <a:solidFill>
              <a:srgbClr val="FF00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9014" name="Line 6"/>
          <p:cNvSpPr>
            <a:spLocks noChangeAspect="1" noChangeShapeType="1"/>
          </p:cNvSpPr>
          <p:nvPr/>
        </p:nvSpPr>
        <p:spPr bwMode="auto">
          <a:xfrm>
            <a:off x="4555098" y="3554079"/>
            <a:ext cx="3419475" cy="790575"/>
          </a:xfrm>
          <a:custGeom>
            <a:avLst/>
            <a:gdLst>
              <a:gd name="T0" fmla="*/ 0 w 2154"/>
              <a:gd name="T1" fmla="*/ 0 h 498"/>
              <a:gd name="T2" fmla="*/ 2147483647 w 2154"/>
              <a:gd name="T3" fmla="*/ 2147483647 h 498"/>
              <a:gd name="T4" fmla="*/ 0 60000 65536"/>
              <a:gd name="T5" fmla="*/ 0 60000 65536"/>
            </a:gdLst>
            <a:ahLst/>
            <a:cxnLst>
              <a:cxn ang="T4">
                <a:pos x="T0" y="T1"/>
              </a:cxn>
              <a:cxn ang="T5">
                <a:pos x="T2" y="T3"/>
              </a:cxn>
            </a:cxnLst>
            <a:rect l="0" t="0" r="r" b="b"/>
            <a:pathLst>
              <a:path w="2154" h="498">
                <a:moveTo>
                  <a:pt x="0" y="0"/>
                </a:moveTo>
                <a:lnTo>
                  <a:pt x="2154" y="498"/>
                </a:lnTo>
              </a:path>
            </a:pathLst>
          </a:custGeom>
          <a:noFill/>
          <a:ln w="50800">
            <a:solidFill>
              <a:srgbClr val="FAFD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9015" name="Line 7"/>
          <p:cNvSpPr>
            <a:spLocks noChangeAspect="1" noChangeShapeType="1"/>
          </p:cNvSpPr>
          <p:nvPr/>
        </p:nvSpPr>
        <p:spPr bwMode="auto">
          <a:xfrm>
            <a:off x="6126723" y="4859004"/>
            <a:ext cx="1838325" cy="681038"/>
          </a:xfrm>
          <a:custGeom>
            <a:avLst/>
            <a:gdLst>
              <a:gd name="T0" fmla="*/ 0 w 1158"/>
              <a:gd name="T1" fmla="*/ 0 h 429"/>
              <a:gd name="T2" fmla="*/ 2147483647 w 1158"/>
              <a:gd name="T3" fmla="*/ 2147483647 h 429"/>
              <a:gd name="T4" fmla="*/ 0 60000 65536"/>
              <a:gd name="T5" fmla="*/ 0 60000 65536"/>
            </a:gdLst>
            <a:ahLst/>
            <a:cxnLst>
              <a:cxn ang="T4">
                <a:pos x="T0" y="T1"/>
              </a:cxn>
              <a:cxn ang="T5">
                <a:pos x="T2" y="T3"/>
              </a:cxn>
            </a:cxnLst>
            <a:rect l="0" t="0" r="r" b="b"/>
            <a:pathLst>
              <a:path w="1158" h="429">
                <a:moveTo>
                  <a:pt x="0" y="0"/>
                </a:moveTo>
                <a:lnTo>
                  <a:pt x="1158" y="429"/>
                </a:lnTo>
              </a:path>
            </a:pathLst>
          </a:custGeom>
          <a:noFill/>
          <a:ln w="50800">
            <a:solidFill>
              <a:srgbClr val="FF00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9016" name="Line 8"/>
          <p:cNvSpPr>
            <a:spLocks noChangeAspect="1" noChangeShapeType="1"/>
          </p:cNvSpPr>
          <p:nvPr/>
        </p:nvSpPr>
        <p:spPr bwMode="auto">
          <a:xfrm>
            <a:off x="4550336" y="4030329"/>
            <a:ext cx="547687" cy="185738"/>
          </a:xfrm>
          <a:custGeom>
            <a:avLst/>
            <a:gdLst>
              <a:gd name="T0" fmla="*/ 0 w 345"/>
              <a:gd name="T1" fmla="*/ 0 h 117"/>
              <a:gd name="T2" fmla="*/ 2147483647 w 345"/>
              <a:gd name="T3" fmla="*/ 2147483647 h 117"/>
              <a:gd name="T4" fmla="*/ 0 60000 65536"/>
              <a:gd name="T5" fmla="*/ 0 60000 65536"/>
            </a:gdLst>
            <a:ahLst/>
            <a:cxnLst>
              <a:cxn ang="T4">
                <a:pos x="T0" y="T1"/>
              </a:cxn>
              <a:cxn ang="T5">
                <a:pos x="T2" y="T3"/>
              </a:cxn>
            </a:cxnLst>
            <a:rect l="0" t="0" r="r" b="b"/>
            <a:pathLst>
              <a:path w="345" h="117">
                <a:moveTo>
                  <a:pt x="0" y="0"/>
                </a:moveTo>
                <a:lnTo>
                  <a:pt x="345" y="117"/>
                </a:lnTo>
              </a:path>
            </a:pathLst>
          </a:custGeom>
          <a:noFill/>
          <a:ln w="50800">
            <a:solidFill>
              <a:srgbClr val="FF00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7098" name="Rectangle 13"/>
          <p:cNvSpPr>
            <a:spLocks noChangeAspect="1" noChangeArrowheads="1"/>
          </p:cNvSpPr>
          <p:nvPr/>
        </p:nvSpPr>
        <p:spPr bwMode="auto">
          <a:xfrm rot="-2361954">
            <a:off x="1924611" y="4724067"/>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eaLnBrk="0" hangingPunct="0"/>
            <a:r>
              <a:rPr lang="en-GB" sz="1800" b="1">
                <a:solidFill>
                  <a:srgbClr val="000066"/>
                </a:solidFill>
              </a:rPr>
              <a:t>Women</a:t>
            </a:r>
          </a:p>
        </p:txBody>
      </p:sp>
      <p:sp>
        <p:nvSpPr>
          <p:cNvPr id="299025" name="Line 17"/>
          <p:cNvSpPr>
            <a:spLocks noChangeAspect="1" noChangeShapeType="1"/>
          </p:cNvSpPr>
          <p:nvPr/>
        </p:nvSpPr>
        <p:spPr bwMode="auto">
          <a:xfrm>
            <a:off x="5078973" y="4208757"/>
            <a:ext cx="1066800" cy="657225"/>
          </a:xfrm>
          <a:custGeom>
            <a:avLst/>
            <a:gdLst>
              <a:gd name="T0" fmla="*/ 0 w 672"/>
              <a:gd name="T1" fmla="*/ 0 h 414"/>
              <a:gd name="T2" fmla="*/ 2147483647 w 672"/>
              <a:gd name="T3" fmla="*/ 2147483647 h 414"/>
              <a:gd name="T4" fmla="*/ 0 60000 65536"/>
              <a:gd name="T5" fmla="*/ 0 60000 65536"/>
            </a:gdLst>
            <a:ahLst/>
            <a:cxnLst>
              <a:cxn ang="T4">
                <a:pos x="T0" y="T1"/>
              </a:cxn>
              <a:cxn ang="T5">
                <a:pos x="T2" y="T3"/>
              </a:cxn>
            </a:cxnLst>
            <a:rect l="0" t="0" r="r" b="b"/>
            <a:pathLst>
              <a:path w="672" h="414">
                <a:moveTo>
                  <a:pt x="0" y="0"/>
                </a:moveTo>
                <a:lnTo>
                  <a:pt x="672" y="414"/>
                </a:lnTo>
              </a:path>
            </a:pathLst>
          </a:custGeom>
          <a:noFill/>
          <a:ln w="50800">
            <a:solidFill>
              <a:srgbClr val="FF00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9026" name="Line 18"/>
          <p:cNvSpPr>
            <a:spLocks noChangeAspect="1" noChangeShapeType="1"/>
          </p:cNvSpPr>
          <p:nvPr/>
        </p:nvSpPr>
        <p:spPr bwMode="auto">
          <a:xfrm>
            <a:off x="3329548" y="3549317"/>
            <a:ext cx="1192213" cy="11112"/>
          </a:xfrm>
          <a:custGeom>
            <a:avLst/>
            <a:gdLst>
              <a:gd name="T0" fmla="*/ 0 w 751"/>
              <a:gd name="T1" fmla="*/ 2147483647 h 7"/>
              <a:gd name="T2" fmla="*/ 2147483647 w 751"/>
              <a:gd name="T3" fmla="*/ 0 h 7"/>
              <a:gd name="T4" fmla="*/ 0 60000 65536"/>
              <a:gd name="T5" fmla="*/ 0 60000 65536"/>
            </a:gdLst>
            <a:ahLst/>
            <a:cxnLst>
              <a:cxn ang="T4">
                <a:pos x="T0" y="T1"/>
              </a:cxn>
              <a:cxn ang="T5">
                <a:pos x="T2" y="T3"/>
              </a:cxn>
            </a:cxnLst>
            <a:rect l="0" t="0" r="r" b="b"/>
            <a:pathLst>
              <a:path w="751" h="7">
                <a:moveTo>
                  <a:pt x="0" y="7"/>
                </a:moveTo>
                <a:lnTo>
                  <a:pt x="751" y="0"/>
                </a:lnTo>
              </a:path>
            </a:pathLst>
          </a:custGeom>
          <a:noFill/>
          <a:ln w="50800">
            <a:solidFill>
              <a:srgbClr val="FAFD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17" name="Line 20"/>
          <p:cNvSpPr>
            <a:spLocks noChangeAspect="1" noChangeShapeType="1"/>
          </p:cNvSpPr>
          <p:nvPr/>
        </p:nvSpPr>
        <p:spPr bwMode="auto">
          <a:xfrm>
            <a:off x="4531286" y="3303254"/>
            <a:ext cx="1587" cy="2878138"/>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21518" name="Line 21"/>
          <p:cNvSpPr>
            <a:spLocks noChangeAspect="1" noChangeShapeType="1"/>
          </p:cNvSpPr>
          <p:nvPr/>
        </p:nvSpPr>
        <p:spPr bwMode="auto">
          <a:xfrm>
            <a:off x="1119748" y="6190917"/>
            <a:ext cx="7207250" cy="158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21519" name="Rectangle 22"/>
          <p:cNvSpPr>
            <a:spLocks noChangeAspect="1" noChangeArrowheads="1"/>
          </p:cNvSpPr>
          <p:nvPr/>
        </p:nvSpPr>
        <p:spPr bwMode="auto">
          <a:xfrm>
            <a:off x="694298" y="6178217"/>
            <a:ext cx="835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914400" eaLnBrk="0" hangingPunct="0"/>
            <a:r>
              <a:rPr lang="en-GB" sz="1800">
                <a:solidFill>
                  <a:srgbClr val="000066"/>
                </a:solidFill>
                <a:latin typeface="Trebuchet MS" pitchFamily="34" charset="0"/>
              </a:rPr>
              <a:t>    0         10         20         30         40         50         60         70         80</a:t>
            </a:r>
          </a:p>
        </p:txBody>
      </p:sp>
      <p:sp>
        <p:nvSpPr>
          <p:cNvPr id="299036" name="Rectangle 28"/>
          <p:cNvSpPr>
            <a:spLocks noChangeAspect="1" noChangeArrowheads="1"/>
          </p:cNvSpPr>
          <p:nvPr/>
        </p:nvSpPr>
        <p:spPr bwMode="auto">
          <a:xfrm>
            <a:off x="258248" y="2178140"/>
            <a:ext cx="2369536" cy="1095131"/>
          </a:xfrm>
          <a:prstGeom prst="rect">
            <a:avLst/>
          </a:prstGeom>
          <a:solidFill>
            <a:schemeClr val="tx2">
              <a:lumMod val="20000"/>
              <a:lumOff val="80000"/>
            </a:schemeClr>
          </a:solidFill>
          <a:ln w="9525">
            <a:solidFill>
              <a:schemeClr val="tx1"/>
            </a:solidFill>
            <a:miter lim="800000"/>
            <a:headEnd/>
            <a:tailEnd/>
          </a:ln>
        </p:spPr>
        <p:txBody>
          <a:bodyPr wrap="none" anchor="ctr"/>
          <a:lstStyle/>
          <a:p>
            <a:pPr marL="285750" indent="-285750" defTabSz="914400">
              <a:buFont typeface="Arial" pitchFamily="34" charset="0"/>
              <a:buChar char="•"/>
              <a:defRPr/>
            </a:pPr>
            <a:r>
              <a:rPr lang="en-GB" sz="1600" dirty="0" smtClean="0">
                <a:ea typeface="ＭＳ Ｐゴシック" pitchFamily="34" charset="-128"/>
                <a:cs typeface="Arial" pitchFamily="34" charset="0"/>
              </a:rPr>
              <a:t>Nutrition?</a:t>
            </a:r>
          </a:p>
          <a:p>
            <a:pPr marL="285750" indent="-285750" defTabSz="914400">
              <a:buFont typeface="Arial" pitchFamily="34" charset="0"/>
              <a:buChar char="•"/>
              <a:defRPr/>
            </a:pPr>
            <a:r>
              <a:rPr lang="en-GB" sz="1600" dirty="0" smtClean="0">
                <a:ea typeface="ＭＳ Ｐゴシック" pitchFamily="34" charset="-128"/>
                <a:cs typeface="Arial" pitchFamily="34" charset="0"/>
              </a:rPr>
              <a:t>Vitamin </a:t>
            </a:r>
            <a:r>
              <a:rPr lang="en-GB" sz="1600" dirty="0">
                <a:ea typeface="ＭＳ Ｐゴシック" pitchFamily="34" charset="-128"/>
                <a:cs typeface="Arial" pitchFamily="34" charset="0"/>
              </a:rPr>
              <a:t>D </a:t>
            </a:r>
            <a:r>
              <a:rPr lang="en-GB" sz="1600" dirty="0" smtClean="0">
                <a:ea typeface="ＭＳ Ｐゴシック" pitchFamily="34" charset="-128"/>
                <a:cs typeface="Arial" pitchFamily="34" charset="0"/>
              </a:rPr>
              <a:t>in </a:t>
            </a:r>
            <a:r>
              <a:rPr lang="en-GB" sz="1600" dirty="0">
                <a:ea typeface="ＭＳ Ｐゴシック" pitchFamily="34" charset="-128"/>
                <a:cs typeface="Arial" pitchFamily="34" charset="0"/>
              </a:rPr>
              <a:t>the </a:t>
            </a:r>
          </a:p>
          <a:p>
            <a:pPr defTabSz="914400">
              <a:defRPr/>
            </a:pPr>
            <a:r>
              <a:rPr lang="en-GB" sz="1600" dirty="0">
                <a:ea typeface="ＭＳ Ｐゴシック" pitchFamily="34" charset="-128"/>
                <a:cs typeface="Arial" pitchFamily="34" charset="0"/>
              </a:rPr>
              <a:t> </a:t>
            </a:r>
            <a:r>
              <a:rPr lang="en-GB" sz="1600" dirty="0" smtClean="0">
                <a:ea typeface="ＭＳ Ｐゴシック" pitchFamily="34" charset="-128"/>
                <a:cs typeface="Arial" pitchFamily="34" charset="0"/>
              </a:rPr>
              <a:t>   womb</a:t>
            </a:r>
            <a:endParaRPr lang="en-GB" sz="1600" dirty="0">
              <a:ea typeface="ＭＳ Ｐゴシック" pitchFamily="34" charset="-128"/>
              <a:cs typeface="Arial" pitchFamily="34" charset="0"/>
            </a:endParaRPr>
          </a:p>
        </p:txBody>
      </p:sp>
      <p:sp>
        <p:nvSpPr>
          <p:cNvPr id="21521" name="Text Box 29"/>
          <p:cNvSpPr txBox="1">
            <a:spLocks noChangeAspect="1" noChangeArrowheads="1"/>
          </p:cNvSpPr>
          <p:nvPr/>
        </p:nvSpPr>
        <p:spPr bwMode="auto">
          <a:xfrm>
            <a:off x="179512" y="6549269"/>
            <a:ext cx="17985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82563" indent="-182563"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MS PGothic" pitchFamily="34" charset="-128"/>
              </a:defRPr>
            </a:lvl9pPr>
          </a:lstStyle>
          <a:p>
            <a:pPr marL="0" indent="0" defTabSz="914400" eaLnBrk="1" hangingPunct="1">
              <a:spcBef>
                <a:spcPct val="20000"/>
              </a:spcBef>
            </a:pPr>
            <a:r>
              <a:rPr lang="en-GB" sz="1000" dirty="0">
                <a:solidFill>
                  <a:srgbClr val="000066"/>
                </a:solidFill>
              </a:rPr>
              <a:t>Adapted from J </a:t>
            </a:r>
            <a:r>
              <a:rPr lang="en-GB" sz="1000" dirty="0" err="1">
                <a:solidFill>
                  <a:srgbClr val="000066"/>
                </a:solidFill>
              </a:rPr>
              <a:t>Compston</a:t>
            </a:r>
            <a:r>
              <a:rPr lang="en-GB" sz="1000" dirty="0">
                <a:solidFill>
                  <a:srgbClr val="000066"/>
                </a:solidFill>
              </a:rPr>
              <a:t> 1990</a:t>
            </a:r>
          </a:p>
        </p:txBody>
      </p:sp>
      <p:sp>
        <p:nvSpPr>
          <p:cNvPr id="217106" name="Rectangle 30"/>
          <p:cNvSpPr>
            <a:spLocks noChangeAspect="1" noChangeArrowheads="1"/>
          </p:cNvSpPr>
          <p:nvPr/>
        </p:nvSpPr>
        <p:spPr bwMode="auto">
          <a:xfrm rot="1877556">
            <a:off x="4809098" y="4531979"/>
            <a:ext cx="1274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82563" indent="-182563" defTabSz="914400">
              <a:spcBef>
                <a:spcPct val="20000"/>
              </a:spcBef>
            </a:pPr>
            <a:r>
              <a:rPr lang="en-GB" sz="1800" b="1">
                <a:solidFill>
                  <a:srgbClr val="000066"/>
                </a:solidFill>
                <a:latin typeface="HelveticaNeueLT Std" pitchFamily="34" charset="0"/>
              </a:rPr>
              <a:t>Menopause</a:t>
            </a:r>
          </a:p>
        </p:txBody>
      </p:sp>
      <p:sp>
        <p:nvSpPr>
          <p:cNvPr id="21523" name="Rectangle 32"/>
          <p:cNvSpPr>
            <a:spLocks noChangeAspect="1" noChangeArrowheads="1"/>
          </p:cNvSpPr>
          <p:nvPr/>
        </p:nvSpPr>
        <p:spPr bwMode="auto">
          <a:xfrm>
            <a:off x="3027923" y="2973054"/>
            <a:ext cx="180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82563" indent="-182563" defTabSz="914400"/>
            <a:r>
              <a:rPr lang="en-GB" sz="1800">
                <a:solidFill>
                  <a:srgbClr val="000066"/>
                </a:solidFill>
                <a:latin typeface="HelveticaNeueLT Std" pitchFamily="34" charset="0"/>
              </a:rPr>
              <a:t>Peak bone mass</a:t>
            </a:r>
          </a:p>
        </p:txBody>
      </p:sp>
      <p:sp>
        <p:nvSpPr>
          <p:cNvPr id="299041" name="Rectangle 33"/>
          <p:cNvSpPr>
            <a:spLocks noChangeAspect="1" noChangeArrowheads="1"/>
          </p:cNvSpPr>
          <p:nvPr/>
        </p:nvSpPr>
        <p:spPr bwMode="auto">
          <a:xfrm>
            <a:off x="5292080" y="2847268"/>
            <a:ext cx="3166120" cy="765175"/>
          </a:xfrm>
          <a:prstGeom prst="rect">
            <a:avLst/>
          </a:prstGeom>
          <a:solidFill>
            <a:schemeClr val="tx2">
              <a:lumMod val="20000"/>
              <a:lumOff val="80000"/>
            </a:schemeClr>
          </a:solidFill>
          <a:ln w="9525">
            <a:solidFill>
              <a:schemeClr val="tx1"/>
            </a:solidFill>
            <a:miter lim="800000"/>
            <a:headEnd/>
            <a:tailEnd/>
          </a:ln>
        </p:spPr>
        <p:txBody>
          <a:bodyPr wrap="none" anchor="ctr"/>
          <a:lstStyle/>
          <a:p>
            <a:pPr marL="285750" indent="-285750" defTabSz="914400">
              <a:buFont typeface="Arial" pitchFamily="34" charset="0"/>
              <a:buChar char="•"/>
              <a:defRPr/>
            </a:pPr>
            <a:r>
              <a:rPr lang="en-GB" sz="1600" dirty="0">
                <a:ea typeface="ＭＳ Ｐゴシック" pitchFamily="34" charset="-128"/>
              </a:rPr>
              <a:t>A</a:t>
            </a:r>
            <a:r>
              <a:rPr lang="en-GB" sz="1600" dirty="0" smtClean="0">
                <a:ea typeface="ＭＳ Ｐゴシック" pitchFamily="34" charset="-128"/>
              </a:rPr>
              <a:t>ge </a:t>
            </a:r>
            <a:r>
              <a:rPr lang="en-GB" sz="1600" dirty="0">
                <a:ea typeface="ＭＳ Ｐゴシック" pitchFamily="34" charset="-128"/>
              </a:rPr>
              <a:t>related bone loss</a:t>
            </a:r>
          </a:p>
          <a:p>
            <a:pPr marL="285750" indent="-285750" defTabSz="914400">
              <a:buFont typeface="Arial" pitchFamily="34" charset="0"/>
              <a:buChar char="•"/>
              <a:defRPr/>
            </a:pPr>
            <a:r>
              <a:rPr lang="en-GB" sz="1600" dirty="0">
                <a:ea typeface="ＭＳ Ｐゴシック" pitchFamily="34" charset="-128"/>
              </a:rPr>
              <a:t>R</a:t>
            </a:r>
            <a:r>
              <a:rPr lang="en-GB" sz="1600" dirty="0" smtClean="0">
                <a:ea typeface="ＭＳ Ｐゴシック" pitchFamily="34" charset="-128"/>
              </a:rPr>
              <a:t>educed </a:t>
            </a:r>
            <a:r>
              <a:rPr lang="en-GB" sz="1600" dirty="0">
                <a:ea typeface="ＭＳ Ｐゴシック" pitchFamily="34" charset="-128"/>
              </a:rPr>
              <a:t>physical activity</a:t>
            </a:r>
          </a:p>
        </p:txBody>
      </p:sp>
      <p:sp>
        <p:nvSpPr>
          <p:cNvPr id="299042" name="Rectangle 34"/>
          <p:cNvSpPr>
            <a:spLocks noChangeAspect="1" noChangeArrowheads="1"/>
          </p:cNvSpPr>
          <p:nvPr/>
        </p:nvSpPr>
        <p:spPr bwMode="auto">
          <a:xfrm>
            <a:off x="2823201" y="1767249"/>
            <a:ext cx="1386334" cy="1028006"/>
          </a:xfrm>
          <a:prstGeom prst="rect">
            <a:avLst/>
          </a:prstGeom>
          <a:solidFill>
            <a:schemeClr val="tx2">
              <a:lumMod val="20000"/>
              <a:lumOff val="80000"/>
            </a:schemeClr>
          </a:solidFill>
          <a:ln w="9525">
            <a:solidFill>
              <a:schemeClr val="tx1"/>
            </a:solidFill>
            <a:miter lim="800000"/>
            <a:headEnd/>
            <a:tailEnd/>
          </a:ln>
        </p:spPr>
        <p:txBody>
          <a:bodyPr wrap="none" anchor="ctr"/>
          <a:lstStyle/>
          <a:p>
            <a:pPr marL="285750" indent="-285750" defTabSz="914400">
              <a:spcBef>
                <a:spcPct val="20000"/>
              </a:spcBef>
              <a:buFont typeface="Arial" pitchFamily="34" charset="0"/>
              <a:buChar char="•"/>
              <a:defRPr/>
            </a:pPr>
            <a:r>
              <a:rPr lang="en-US" sz="1600" dirty="0">
                <a:ea typeface="ＭＳ Ｐゴシック" pitchFamily="34" charset="-128"/>
              </a:rPr>
              <a:t>G</a:t>
            </a:r>
            <a:r>
              <a:rPr lang="en-US" sz="1600" dirty="0" smtClean="0">
                <a:ea typeface="ＭＳ Ｐゴシック" pitchFamily="34" charset="-128"/>
              </a:rPr>
              <a:t>enes</a:t>
            </a:r>
            <a:endParaRPr lang="en-US" sz="1600" dirty="0">
              <a:ea typeface="ＭＳ Ｐゴシック" pitchFamily="34" charset="-128"/>
            </a:endParaRPr>
          </a:p>
          <a:p>
            <a:pPr marL="285750" indent="-285750" defTabSz="914400">
              <a:spcBef>
                <a:spcPct val="20000"/>
              </a:spcBef>
              <a:buFont typeface="Arial" pitchFamily="34" charset="0"/>
              <a:buChar char="•"/>
              <a:defRPr/>
            </a:pPr>
            <a:r>
              <a:rPr lang="en-US" sz="1600" dirty="0">
                <a:ea typeface="ＭＳ Ｐゴシック" pitchFamily="34" charset="-128"/>
              </a:rPr>
              <a:t>N</a:t>
            </a:r>
            <a:r>
              <a:rPr lang="en-US" sz="1600" dirty="0" smtClean="0">
                <a:ea typeface="ＭＳ Ｐゴシック" pitchFamily="34" charset="-128"/>
              </a:rPr>
              <a:t>utrition</a:t>
            </a:r>
            <a:endParaRPr lang="en-US" sz="1600" dirty="0">
              <a:ea typeface="ＭＳ Ｐゴシック" pitchFamily="34" charset="-128"/>
            </a:endParaRPr>
          </a:p>
          <a:p>
            <a:pPr marL="285750" indent="-285750" defTabSz="914400">
              <a:spcBef>
                <a:spcPct val="20000"/>
              </a:spcBef>
              <a:buFont typeface="Arial" pitchFamily="34" charset="0"/>
              <a:buChar char="•"/>
              <a:defRPr/>
            </a:pPr>
            <a:r>
              <a:rPr lang="en-US" sz="1600" dirty="0">
                <a:ea typeface="ＭＳ Ｐゴシック" pitchFamily="34" charset="-128"/>
              </a:rPr>
              <a:t>E</a:t>
            </a:r>
            <a:r>
              <a:rPr lang="en-US" sz="1600" dirty="0" smtClean="0">
                <a:ea typeface="ＭＳ Ｐゴシック" pitchFamily="34" charset="-128"/>
              </a:rPr>
              <a:t>xercise</a:t>
            </a:r>
            <a:endParaRPr lang="en-GB" sz="1600" dirty="0">
              <a:ea typeface="ＭＳ Ｐゴシック" pitchFamily="34" charset="-128"/>
            </a:endParaRPr>
          </a:p>
        </p:txBody>
      </p:sp>
      <p:sp>
        <p:nvSpPr>
          <p:cNvPr id="217110" name="Rectangle 37"/>
          <p:cNvSpPr>
            <a:spLocks noChangeAspect="1" noChangeArrowheads="1"/>
          </p:cNvSpPr>
          <p:nvPr/>
        </p:nvSpPr>
        <p:spPr bwMode="auto">
          <a:xfrm rot="-2737031">
            <a:off x="2006367" y="429941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82563" indent="-182563" defTabSz="914400">
              <a:spcBef>
                <a:spcPct val="20000"/>
              </a:spcBef>
            </a:pPr>
            <a:r>
              <a:rPr lang="en-GB" sz="1800" b="1">
                <a:solidFill>
                  <a:srgbClr val="000066"/>
                </a:solidFill>
              </a:rPr>
              <a:t>Men</a:t>
            </a:r>
          </a:p>
        </p:txBody>
      </p:sp>
      <p:sp>
        <p:nvSpPr>
          <p:cNvPr id="2" name="Line 18"/>
          <p:cNvSpPr>
            <a:spLocks noChangeAspect="1" noChangeShapeType="1"/>
          </p:cNvSpPr>
          <p:nvPr/>
        </p:nvSpPr>
        <p:spPr bwMode="auto">
          <a:xfrm>
            <a:off x="1126098" y="3535029"/>
            <a:ext cx="2209800" cy="2239963"/>
          </a:xfrm>
          <a:custGeom>
            <a:avLst/>
            <a:gdLst>
              <a:gd name="T0" fmla="*/ 0 w 1392"/>
              <a:gd name="T1" fmla="*/ 2147483647 h 1411"/>
              <a:gd name="T2" fmla="*/ 2147483647 w 1392"/>
              <a:gd name="T3" fmla="*/ 0 h 1411"/>
              <a:gd name="T4" fmla="*/ 0 60000 65536"/>
              <a:gd name="T5" fmla="*/ 0 60000 65536"/>
            </a:gdLst>
            <a:ahLst/>
            <a:cxnLst>
              <a:cxn ang="T4">
                <a:pos x="T0" y="T1"/>
              </a:cxn>
              <a:cxn ang="T5">
                <a:pos x="T2" y="T3"/>
              </a:cxn>
            </a:cxnLst>
            <a:rect l="0" t="0" r="r" b="b"/>
            <a:pathLst>
              <a:path w="1392" h="1411">
                <a:moveTo>
                  <a:pt x="0" y="1411"/>
                </a:moveTo>
                <a:lnTo>
                  <a:pt x="1392" y="0"/>
                </a:lnTo>
              </a:path>
            </a:pathLst>
          </a:custGeom>
          <a:noFill/>
          <a:ln w="50800">
            <a:solidFill>
              <a:srgbClr val="FAFD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28" name="Line 24"/>
          <p:cNvSpPr>
            <a:spLocks noChangeAspect="1" noChangeShapeType="1"/>
          </p:cNvSpPr>
          <p:nvPr/>
        </p:nvSpPr>
        <p:spPr bwMode="auto">
          <a:xfrm>
            <a:off x="1143561" y="3361992"/>
            <a:ext cx="0" cy="283368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21529" name="Line 19"/>
          <p:cNvSpPr>
            <a:spLocks noChangeAspect="1" noChangeShapeType="1"/>
          </p:cNvSpPr>
          <p:nvPr/>
        </p:nvSpPr>
        <p:spPr bwMode="auto">
          <a:xfrm>
            <a:off x="3327961" y="3331829"/>
            <a:ext cx="0" cy="2849563"/>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4987456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8</a:t>
            </a:fld>
            <a:endParaRPr lang="en-US" dirty="0"/>
          </a:p>
        </p:txBody>
      </p:sp>
      <p:pic>
        <p:nvPicPr>
          <p:cNvPr id="5" name="Picture 2" descr="\\NOS-ENF.local\Data\Users\HArden\Desktop\infographic JPEGS for slides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733" y="1849393"/>
            <a:ext cx="8640960" cy="432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491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C19EB30-49C7-1D45-BD1D-A0C73629F5A4}" type="slidenum">
              <a:rPr lang="en-US" smtClean="0"/>
              <a:pPr/>
              <a:t>9</a:t>
            </a:fld>
            <a:endParaRPr lang="en-US" dirty="0"/>
          </a:p>
        </p:txBody>
      </p:sp>
      <p:sp>
        <p:nvSpPr>
          <p:cNvPr id="3" name="Title 2"/>
          <p:cNvSpPr>
            <a:spLocks noGrp="1"/>
          </p:cNvSpPr>
          <p:nvPr>
            <p:ph type="title"/>
          </p:nvPr>
        </p:nvSpPr>
        <p:spPr/>
        <p:txBody>
          <a:bodyPr/>
          <a:lstStyle/>
          <a:p>
            <a:r>
              <a:rPr lang="en-GB" dirty="0" smtClean="0"/>
              <a:t>Fractures caused by bone fragility affect 1 in 5 men</a:t>
            </a:r>
            <a:endParaRPr lang="en-GB" dirty="0"/>
          </a:p>
        </p:txBody>
      </p:sp>
      <p:grpSp>
        <p:nvGrpSpPr>
          <p:cNvPr id="5" name="Group 4"/>
          <p:cNvGrpSpPr/>
          <p:nvPr/>
        </p:nvGrpSpPr>
        <p:grpSpPr>
          <a:xfrm>
            <a:off x="1818176" y="2185481"/>
            <a:ext cx="5634144" cy="4680520"/>
            <a:chOff x="1211461" y="1502047"/>
            <a:chExt cx="5634144" cy="468052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1461" y="1831092"/>
              <a:ext cx="3113864" cy="426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walking with crutches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5404" t="3763" r="10829" b="3449"/>
            <a:stretch/>
          </p:blipFill>
          <p:spPr bwMode="auto">
            <a:xfrm>
              <a:off x="4613357" y="1502047"/>
              <a:ext cx="2232248"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65338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NOS PowerPoint Template 2014">
  <a:themeElements>
    <a:clrScheme name="Custom 50">
      <a:dk1>
        <a:srgbClr val="1F3580"/>
      </a:dk1>
      <a:lt1>
        <a:sysClr val="window" lastClr="FFFFFF"/>
      </a:lt1>
      <a:dk2>
        <a:srgbClr val="E84E10"/>
      </a:dk2>
      <a:lt2>
        <a:srgbClr val="FFFFFF"/>
      </a:lt2>
      <a:accent1>
        <a:srgbClr val="DB2D68"/>
      </a:accent1>
      <a:accent2>
        <a:srgbClr val="FFAD24"/>
      </a:accent2>
      <a:accent3>
        <a:srgbClr val="7FB48B"/>
      </a:accent3>
      <a:accent4>
        <a:srgbClr val="7FC2C2"/>
      </a:accent4>
      <a:accent5>
        <a:srgbClr val="1D8EA0"/>
      </a:accent5>
      <a:accent6>
        <a:srgbClr val="828C9D"/>
      </a:accent6>
      <a:hlink>
        <a:srgbClr val="1F3580"/>
      </a:hlink>
      <a:folHlink>
        <a:srgbClr val="E84E1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1D3D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NOS PowerPoint Template 2014" id="{498BD3D3-61F6-47D7-A2CD-BBC45A30CE6E}" vid="{CE06740D-AE19-4823-8C0D-CD2C2BA843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7C97E44099F44C85B0FA3ADFDE1FB0" ma:contentTypeVersion="2" ma:contentTypeDescription="Create a new document." ma:contentTypeScope="" ma:versionID="c6c9d5dd3c3b5c70a24fbe8901de12ff">
  <xsd:schema xmlns:xsd="http://www.w3.org/2001/XMLSchema" xmlns:xs="http://www.w3.org/2001/XMLSchema" xmlns:p="http://schemas.microsoft.com/office/2006/metadata/properties" xmlns:ns1="http://schemas.microsoft.com/sharepoint/v3" xmlns:ns2="49f55124-d6c8-48da-a8b5-bdef1a703b20" targetNamespace="http://schemas.microsoft.com/office/2006/metadata/properties" ma:root="true" ma:fieldsID="21a4e12d2a1ac8bbb609ebac485db243" ns1:_="" ns2:_="">
    <xsd:import namespace="http://schemas.microsoft.com/sharepoint/v3"/>
    <xsd:import namespace="49f55124-d6c8-48da-a8b5-bdef1a703b2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f55124-d6c8-48da-a8b5-bdef1a703b2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A598AD6-F3AD-47C2-BFB5-6D99935B1A58}"/>
</file>

<file path=customXml/itemProps2.xml><?xml version="1.0" encoding="utf-8"?>
<ds:datastoreItem xmlns:ds="http://schemas.openxmlformats.org/officeDocument/2006/customXml" ds:itemID="{8EA2E64E-8871-4325-9765-039D371943F5}"/>
</file>

<file path=customXml/itemProps3.xml><?xml version="1.0" encoding="utf-8"?>
<ds:datastoreItem xmlns:ds="http://schemas.openxmlformats.org/officeDocument/2006/customXml" ds:itemID="{5C30FC6F-D122-411A-BF2B-854553952694}"/>
</file>

<file path=docProps/app.xml><?xml version="1.0" encoding="utf-8"?>
<Properties xmlns="http://schemas.openxmlformats.org/officeDocument/2006/extended-properties" xmlns:vt="http://schemas.openxmlformats.org/officeDocument/2006/docPropsVTypes">
  <Template/>
  <TotalTime>3066</TotalTime>
  <Words>7465</Words>
  <Application>Microsoft Office PowerPoint</Application>
  <PresentationFormat>On-screen Show (4:3)</PresentationFormat>
  <Paragraphs>1266</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NOS PowerPoint Template 2014</vt:lpstr>
      <vt:lpstr>All About Osteoporosis </vt:lpstr>
      <vt:lpstr>All about osteoporosis </vt:lpstr>
      <vt:lpstr>What is osteoporosis?</vt:lpstr>
      <vt:lpstr>How our bones work </vt:lpstr>
      <vt:lpstr>PowerPoint Presentation</vt:lpstr>
      <vt:lpstr>The Living Skeleton</vt:lpstr>
      <vt:lpstr>PowerPoint Presentation</vt:lpstr>
      <vt:lpstr>PowerPoint Presentation</vt:lpstr>
      <vt:lpstr>Fractures caused by bone fragility affect 1 in 5 men</vt:lpstr>
      <vt:lpstr>Less common types of osteoporosis </vt:lpstr>
      <vt:lpstr>Common fracture sites</vt:lpstr>
      <vt:lpstr>What effects do fragility fractures have? </vt:lpstr>
      <vt:lpstr>Vertebral compression fractures   (multiple and severe)</vt:lpstr>
      <vt:lpstr>Vertebral compression fractures  (multiple and severe) </vt:lpstr>
      <vt:lpstr>A broken hip can lead to serious disability </vt:lpstr>
      <vt:lpstr>The impact of fractures on health and social services </vt:lpstr>
      <vt:lpstr>How do I know if my bones are fragile? </vt:lpstr>
      <vt:lpstr>How do I know if my bones are fragile? </vt:lpstr>
      <vt:lpstr>Risk factors for osteoporosis and fractures</vt:lpstr>
      <vt:lpstr>Risk factors (continued) </vt:lpstr>
      <vt:lpstr>One ‘fragility fracture’ increases the risk of a second</vt:lpstr>
      <vt:lpstr>Fracture and quality of life over the life span</vt:lpstr>
      <vt:lpstr>Osteoporosis diagnosed on a scan</vt:lpstr>
      <vt:lpstr>Osteoporosis on a DXA bone density scan</vt:lpstr>
      <vt:lpstr>What makes a fragility fracture likely? </vt:lpstr>
      <vt:lpstr>Your risk of a fragility fracture</vt:lpstr>
      <vt:lpstr>PowerPoint Presentation</vt:lpstr>
      <vt:lpstr>Bone density (DXA) scanning </vt:lpstr>
      <vt:lpstr>How can the risk of fragility fractures be reduced? </vt:lpstr>
      <vt:lpstr>What can I do to keep my bones strong and prevent fractures? </vt:lpstr>
      <vt:lpstr>PowerPoint Presentation</vt:lpstr>
      <vt:lpstr>UK recommended daily calcium intake (mg): COMA report 1998</vt:lpstr>
      <vt:lpstr>Exercise </vt:lpstr>
      <vt:lpstr>Exercise </vt:lpstr>
      <vt:lpstr>UK Government recommendations for physical activity </vt:lpstr>
      <vt:lpstr>UK Government recommendations for physical activity </vt:lpstr>
      <vt:lpstr>Vitamin D</vt:lpstr>
      <vt:lpstr>Vitamin D</vt:lpstr>
      <vt:lpstr>Keeping steady and safe as we get older to prevent hip fracture</vt:lpstr>
      <vt:lpstr>Keeping steady and safe as we get older to prevent hip fracture</vt:lpstr>
      <vt:lpstr>Drug treatments to strengthen bones and prevent fractures </vt:lpstr>
      <vt:lpstr>Drug treatments: bisphosphonates</vt:lpstr>
      <vt:lpstr>Drug treatments: others </vt:lpstr>
      <vt:lpstr>Living with broken bones: help after vertebral compression fractures - 1</vt:lpstr>
      <vt:lpstr>Living with broken bones: help after vertebral compression fractures - 2</vt:lpstr>
      <vt:lpstr>Living with broken bones: help after a hip fracture </vt:lpstr>
      <vt:lpstr>Summary 1</vt:lpstr>
      <vt:lpstr>Summary 2</vt:lpstr>
      <vt:lpstr>Free publications and website resources </vt:lpstr>
      <vt:lpstr>Free publications and website resource </vt:lpstr>
      <vt:lpstr>PowerPoint Presentation</vt:lpstr>
      <vt:lpstr>  ‘Living with Fractures’ range</vt:lpstr>
      <vt:lpstr>PowerPoint Presentation</vt:lpstr>
      <vt:lpstr>Free publications and website resources </vt:lpstr>
      <vt:lpstr>STOP AT ONE</vt:lpstr>
      <vt:lpstr>The National  Osteoporosis Society </vt:lpstr>
      <vt:lpstr>PowerPoint Presentation</vt:lpstr>
    </vt:vector>
  </TitlesOfParts>
  <Company>National Osteoporosis Society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osteoporosis:  bone health,  fragile bones  and fractures</dc:title>
  <dc:creator>Sarah Leyland</dc:creator>
  <cp:lastModifiedBy>Ali Hammoudi</cp:lastModifiedBy>
  <cp:revision>163</cp:revision>
  <cp:lastPrinted>2015-06-29T10:00:38Z</cp:lastPrinted>
  <dcterms:created xsi:type="dcterms:W3CDTF">2013-07-01T13:19:44Z</dcterms:created>
  <dcterms:modified xsi:type="dcterms:W3CDTF">2019-01-10T10:48:30Z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0x0101000F7C97E44099F44C85B0FA3ADFDE1FB0</vt:lpwstr>
  </property>
</Properties>
</file>